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7" r:id="rId2"/>
    <p:sldId id="344" r:id="rId3"/>
    <p:sldId id="346" r:id="rId4"/>
    <p:sldId id="325" r:id="rId5"/>
    <p:sldId id="339" r:id="rId6"/>
    <p:sldId id="340" r:id="rId7"/>
    <p:sldId id="337" r:id="rId8"/>
    <p:sldId id="349" r:id="rId9"/>
  </p:sldIdLst>
  <p:sldSz cx="9144000" cy="6858000" type="screen4x3"/>
  <p:notesSz cx="6797675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99CCFF"/>
    <a:srgbClr val="FFFF00"/>
    <a:srgbClr val="FFFFFF"/>
    <a:srgbClr val="FF0000"/>
    <a:srgbClr val="000066"/>
    <a:srgbClr val="CCFFCC"/>
    <a:srgbClr val="009999"/>
    <a:srgbClr val="66CCFF"/>
    <a:srgbClr val="FCF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544" autoAdjust="0"/>
  </p:normalViewPr>
  <p:slideViewPr>
    <p:cSldViewPr>
      <p:cViewPr varScale="1">
        <p:scale>
          <a:sx n="93" d="100"/>
          <a:sy n="93" d="100"/>
        </p:scale>
        <p:origin x="204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100"/>
      <c:rotY val="190"/>
      <c:depthPercent val="100"/>
      <c:rAngAx val="0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noFill/>
        <a:ln w="12700">
          <a:solidFill>
            <a:srgbClr val="000000"/>
          </a:solidFill>
          <a:prstDash val="sysDash"/>
        </a:ln>
      </c:spPr>
    </c:sideWall>
    <c:backWall>
      <c:thickness val="0"/>
      <c:spPr>
        <a:noFill/>
        <a:ln w="12700">
          <a:solidFill>
            <a:schemeClr val="tx1"/>
          </a:solidFill>
          <a:prstDash val="sysDash"/>
        </a:ln>
      </c:spPr>
    </c:backWall>
    <c:plotArea>
      <c:layout>
        <c:manualLayout>
          <c:layoutTarget val="inner"/>
          <c:xMode val="edge"/>
          <c:yMode val="edge"/>
          <c:x val="0.15580206086366333"/>
          <c:y val="2.7900767211790835E-2"/>
          <c:w val="0.83885902138258239"/>
          <c:h val="0.69215399757722595"/>
        </c:manualLayout>
      </c:layout>
      <c:bar3DChart>
        <c:barDir val="col"/>
        <c:grouping val="standar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23810568"/>
        <c:axId val="223811352"/>
        <c:axId val="134489584"/>
      </c:bar3DChart>
      <c:catAx>
        <c:axId val="223810568"/>
        <c:scaling>
          <c:orientation val="minMax"/>
        </c:scaling>
        <c:delete val="0"/>
        <c:axPos val="b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low"/>
        <c:spPr>
          <a:ln w="245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223811352"/>
        <c:crosses val="autoZero"/>
        <c:auto val="1"/>
        <c:lblAlgn val="ctr"/>
        <c:lblOffset val="100"/>
        <c:tickLblSkip val="1"/>
        <c:tickMarkSkip val="1"/>
        <c:noMultiLvlLbl val="1"/>
      </c:catAx>
      <c:valAx>
        <c:axId val="223811352"/>
        <c:scaling>
          <c:orientation val="minMax"/>
          <c:max val="10"/>
          <c:min val="0"/>
        </c:scaling>
        <c:delete val="0"/>
        <c:axPos val="r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minorGridlines/>
        <c:title>
          <c:tx>
            <c:rich>
              <a:bodyPr/>
              <a:lstStyle/>
              <a:p>
                <a:pPr>
                  <a:defRPr sz="1082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 dirty="0" smtClean="0"/>
                  <a:t>Ед.</a:t>
                </a:r>
                <a:endParaRPr lang="ru-RU" dirty="0"/>
              </a:p>
            </c:rich>
          </c:tx>
          <c:layout>
            <c:manualLayout>
              <c:xMode val="edge"/>
              <c:yMode val="edge"/>
              <c:x val="0.37122488677064863"/>
              <c:y val="0.32608343428225317"/>
            </c:manualLayout>
          </c:layout>
          <c:overlay val="0"/>
          <c:spPr>
            <a:noFill/>
            <a:ln w="19632">
              <a:noFill/>
            </a:ln>
          </c:spPr>
        </c:title>
        <c:numFmt formatCode="0" sourceLinked="0"/>
        <c:majorTickMark val="out"/>
        <c:minorTickMark val="in"/>
        <c:tickLblPos val="nextTo"/>
        <c:spPr>
          <a:ln w="245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223810568"/>
        <c:crosses val="autoZero"/>
        <c:crossBetween val="between"/>
        <c:majorUnit val="10"/>
      </c:valAx>
      <c:serAx>
        <c:axId val="134489584"/>
        <c:scaling>
          <c:orientation val="minMax"/>
        </c:scaling>
        <c:delete val="1"/>
        <c:axPos val="b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majorTickMark val="out"/>
        <c:minorTickMark val="none"/>
        <c:tickLblPos val="nextTo"/>
        <c:crossAx val="223811352"/>
        <c:crosses val="autoZero"/>
      </c:serAx>
    </c:plotArea>
    <c:legend>
      <c:legendPos val="r"/>
      <c:layout>
        <c:manualLayout>
          <c:xMode val="edge"/>
          <c:yMode val="edge"/>
          <c:x val="0.36352299263910093"/>
          <c:y val="0.68543609933373717"/>
          <c:w val="0.35277930504812693"/>
          <c:h val="0.22482031092267313"/>
        </c:manualLayout>
      </c:layout>
      <c:overlay val="0"/>
      <c:spPr>
        <a:noFill/>
        <a:ln w="19632">
          <a:noFill/>
        </a:ln>
      </c:spPr>
      <c:txPr>
        <a:bodyPr/>
        <a:lstStyle/>
        <a:p>
          <a:pPr>
            <a:defRPr sz="993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73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100"/>
      <c:rotY val="190"/>
      <c:depthPercent val="100"/>
      <c:rAngAx val="0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noFill/>
        <a:ln w="12700">
          <a:solidFill>
            <a:srgbClr val="000000"/>
          </a:solidFill>
          <a:prstDash val="sysDash"/>
        </a:ln>
      </c:spPr>
    </c:sideWall>
    <c:backWall>
      <c:thickness val="0"/>
      <c:spPr>
        <a:noFill/>
        <a:ln w="12700">
          <a:solidFill>
            <a:schemeClr val="tx1"/>
          </a:solidFill>
          <a:prstDash val="sysDash"/>
        </a:ln>
      </c:spPr>
    </c:backWall>
    <c:plotArea>
      <c:layout>
        <c:manualLayout>
          <c:layoutTarget val="inner"/>
          <c:xMode val="edge"/>
          <c:yMode val="edge"/>
          <c:x val="0.15580206086366333"/>
          <c:y val="2.7900767211790835E-2"/>
          <c:w val="0.83885902138258239"/>
          <c:h val="0.69215399757722595"/>
        </c:manualLayout>
      </c:layout>
      <c:bar3DChart>
        <c:barDir val="col"/>
        <c:grouping val="standar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23810176"/>
        <c:axId val="222166728"/>
        <c:axId val="134489160"/>
      </c:bar3DChart>
      <c:catAx>
        <c:axId val="223810176"/>
        <c:scaling>
          <c:orientation val="minMax"/>
        </c:scaling>
        <c:delete val="0"/>
        <c:axPos val="b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low"/>
        <c:spPr>
          <a:ln w="245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222166728"/>
        <c:crosses val="autoZero"/>
        <c:auto val="1"/>
        <c:lblAlgn val="ctr"/>
        <c:lblOffset val="100"/>
        <c:tickLblSkip val="1"/>
        <c:tickMarkSkip val="1"/>
        <c:noMultiLvlLbl val="1"/>
      </c:catAx>
      <c:valAx>
        <c:axId val="222166728"/>
        <c:scaling>
          <c:orientation val="minMax"/>
          <c:max val="10"/>
          <c:min val="0"/>
        </c:scaling>
        <c:delete val="0"/>
        <c:axPos val="r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minorGridlines/>
        <c:title>
          <c:tx>
            <c:rich>
              <a:bodyPr/>
              <a:lstStyle/>
              <a:p>
                <a:pPr>
                  <a:defRPr sz="1082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 dirty="0" smtClean="0"/>
                  <a:t>Ед.</a:t>
                </a:r>
                <a:endParaRPr lang="ru-RU" dirty="0"/>
              </a:p>
            </c:rich>
          </c:tx>
          <c:layout>
            <c:manualLayout>
              <c:xMode val="edge"/>
              <c:yMode val="edge"/>
              <c:x val="0.37122488677064863"/>
              <c:y val="0.32608343428225317"/>
            </c:manualLayout>
          </c:layout>
          <c:overlay val="0"/>
          <c:spPr>
            <a:noFill/>
            <a:ln w="19632">
              <a:noFill/>
            </a:ln>
          </c:spPr>
        </c:title>
        <c:numFmt formatCode="0" sourceLinked="0"/>
        <c:majorTickMark val="out"/>
        <c:minorTickMark val="in"/>
        <c:tickLblPos val="nextTo"/>
        <c:spPr>
          <a:ln w="245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223810176"/>
        <c:crosses val="autoZero"/>
        <c:crossBetween val="between"/>
        <c:majorUnit val="10"/>
      </c:valAx>
      <c:serAx>
        <c:axId val="134489160"/>
        <c:scaling>
          <c:orientation val="minMax"/>
        </c:scaling>
        <c:delete val="1"/>
        <c:axPos val="b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majorTickMark val="out"/>
        <c:minorTickMark val="none"/>
        <c:tickLblPos val="nextTo"/>
        <c:crossAx val="222166728"/>
        <c:crosses val="autoZero"/>
      </c:serAx>
    </c:plotArea>
    <c:legend>
      <c:legendPos val="r"/>
      <c:layout>
        <c:manualLayout>
          <c:xMode val="edge"/>
          <c:yMode val="edge"/>
          <c:x val="0.36352299263910093"/>
          <c:y val="0.68543609933373717"/>
          <c:w val="0.35277930504812693"/>
          <c:h val="0.22482031092267313"/>
        </c:manualLayout>
      </c:layout>
      <c:overlay val="0"/>
      <c:spPr>
        <a:noFill/>
        <a:ln w="19632">
          <a:noFill/>
        </a:ln>
      </c:spPr>
      <c:txPr>
        <a:bodyPr/>
        <a:lstStyle/>
        <a:p>
          <a:pPr>
            <a:defRPr sz="993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73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EC8CB7-5F9F-4DD4-BF09-22985053AA72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6661"/>
            <a:ext cx="543814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0C3A14-AD90-463F-8110-76C7144E8C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346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9160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272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8512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759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6408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15235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1802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331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7174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22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4370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9388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613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4030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924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437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2008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1527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688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1842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e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jpeg"/><Relationship Id="rId4" Type="http://schemas.openxmlformats.org/officeDocument/2006/relationships/chart" Target="../charts/char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jpeg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34897" y="7937"/>
            <a:ext cx="9144000" cy="6869347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053" y="1916832"/>
            <a:ext cx="910005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 противоправным деяниям, </a:t>
            </a:r>
            <a:endParaRPr lang="ru-RU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</a:t>
            </a:r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 использованием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информационно-коммуникационных </a:t>
            </a:r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технологий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>
          <a:xfrm>
            <a:off x="0" y="6331024"/>
            <a:ext cx="91440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Тюмень, </a:t>
            </a:r>
            <a:r>
              <a:rPr lang="ru-RU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2025</a:t>
            </a:r>
            <a:endParaRPr lang="ru-RU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3" y="6616616"/>
            <a:ext cx="9144000" cy="243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548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icture backg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48071"/>
            <a:ext cx="9144000" cy="6185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по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противоправным деяниям,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 использованием информационно-коммуникационных технологий</a:t>
            </a: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453336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2776" y="5459290"/>
            <a:ext cx="48953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«Предупрежден – </a:t>
            </a:r>
          </a:p>
          <a:p>
            <a:pPr algn="ctr"/>
            <a:r>
              <a:rPr lang="ru-RU" sz="28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значит вооружён!!!»</a:t>
            </a:r>
            <a:endParaRPr lang="ru-RU" sz="2800" b="1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13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32547" y="13065443"/>
            <a:ext cx="515236" cy="230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Преступления в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информационно-коммуникационной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сфере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25344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32" name="Rectangle 10"/>
          <p:cNvSpPr>
            <a:spLocks noChangeArrowheads="1"/>
          </p:cNvSpPr>
          <p:nvPr/>
        </p:nvSpPr>
        <p:spPr bwMode="auto">
          <a:xfrm>
            <a:off x="227583" y="836712"/>
            <a:ext cx="8664897" cy="448615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 Российской Федерации информационное общество характеризуется широким распространением и доступностью мобильных устройств, а также беспроводных технологий и сетей связи.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Информационно-коммуникационные технологии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стали частью современных управленческих систем практически во всех сферах жизни российского общества. Развитие инструментов финансового рынка, платежных систем, а также в целом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цифровизация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экономических процессов дали толчок к появлению специфических способов расчетов - электронных средств платежа и их использованию юридическими и физическими лицами для безналичных расчетов.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Бесконтрольный оборот электронных средств платежа после их получения от кредитных организаций, создающий условия для их последующего использования в целях совершения незаконных действий, несет общественную опасность.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Учитывая, что в Российской Федерации сформировалось информационное общество, в котором информация и уровень ее применения и доступности кардинальным образом влияют на экономические и социокультурные условия жизни граждан, злоумышленники также перестроились на совершение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преступлений в информационном пространстве.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Преступные посягательства в информационно-коммуникационной сфере с каждым годом занимают все более заметное место в структуре всех зарегистрированных преступлений в стране. Противоправные деяния, связанные с неправомерным доступом к компьютерной информации, как правило, сопровождаются утечками конфиденциальных сведений.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 противоправном применении информационно-коммуникационных технологий особую активность проявляют организованные преступные группы. Они используют вредоносное программное обеспечение,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фишинговые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сайты, специальную технику, электронные платформы и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колл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-центры для совершения массовых мошеннических звонков.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Анализ совершенных противоправных деяний показывает, что все более широкое распространение получают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хищения кредитных денежных средств, полученных как самими потерпевшими под непосредственным влиянием злоумышленников, так и в результате доступа преступников к системам дистанционного банковского обслуживания или регистрации на сайтах </a:t>
            </a:r>
            <a:r>
              <a:rPr lang="ru-RU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микрофинансовых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 организаций под учетными записями граждан.</a:t>
            </a:r>
          </a:p>
        </p:txBody>
      </p:sp>
      <p:pic>
        <p:nvPicPr>
          <p:cNvPr id="1036" name="Picture 12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373216"/>
            <a:ext cx="2028806" cy="1267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Picture backgroun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5411849"/>
            <a:ext cx="2304256" cy="1267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cture background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6216" y="5411849"/>
            <a:ext cx="1880345" cy="1296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549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Концепция государственной системы противодействия противоправным деяниям, совершаемым с использованием информационно-коммуникационных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технологий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25344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32" name="Rectangle 10"/>
          <p:cNvSpPr>
            <a:spLocks noChangeArrowheads="1"/>
          </p:cNvSpPr>
          <p:nvPr/>
        </p:nvSpPr>
        <p:spPr bwMode="auto">
          <a:xfrm>
            <a:off x="564891" y="908720"/>
            <a:ext cx="8039557" cy="4160754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449580" algn="just">
              <a:spcAft>
                <a:spcPts val="0"/>
              </a:spcAft>
            </a:pPr>
            <a:r>
              <a:rPr lang="ru-RU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Распоряжением Правительства Российской Федерации от 30.12.2024 № 4154-р утверждена </a:t>
            </a:r>
            <a:r>
              <a:rPr lang="ru-RU" sz="2000" b="1" kern="1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Концепция </a:t>
            </a:r>
            <a:r>
              <a:rPr lang="ru-RU" sz="2000" b="1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государственной системы противодействия противоправным деяниям, совершаемым с использованием информационно-коммуникационных </a:t>
            </a:r>
            <a:r>
              <a:rPr lang="ru-RU" sz="2000" b="1" kern="1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технологий. </a:t>
            </a:r>
            <a:endParaRPr lang="ru-RU" sz="2000" b="1" kern="1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Одной из целей государственной системы является сбор, обработка, анализ и обмен информацией в сфере противодействия противоправным деяниям, а также обеспечение на системной основе максимально широкого информирования населения о новых приемах совершения противоправных деяний и способах противодействия им, развитие цифровой грамотности населения, правосознания граждан и их ответственного отношения к использованию информационно-коммуникационных технологий.</a:t>
            </a:r>
          </a:p>
        </p:txBody>
      </p:sp>
      <p:pic>
        <p:nvPicPr>
          <p:cNvPr id="8200" name="Picture 8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892" y="5157192"/>
            <a:ext cx="1446264" cy="1457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5141482"/>
            <a:ext cx="1512168" cy="1472841"/>
          </a:xfrm>
          <a:prstGeom prst="rect">
            <a:avLst/>
          </a:prstGeom>
        </p:spPr>
      </p:pic>
      <p:pic>
        <p:nvPicPr>
          <p:cNvPr id="8204" name="Picture 12" descr="Picture backgroun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7292" y="5643422"/>
            <a:ext cx="2176836" cy="629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7489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8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833" y="857260"/>
            <a:ext cx="1120763" cy="1031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МАТЕРИАЛОВ ИЗ СМИ,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21.04.2025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41707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25344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51520" y="1868467"/>
            <a:ext cx="8656513" cy="4773239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174625" algn="just">
              <a:lnSpc>
                <a:spcPts val="1600"/>
              </a:lnSpc>
            </a:pP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Эксперт рассказал о новой схеме мошенников с фальшивыми аккаунтами</a:t>
            </a:r>
          </a:p>
          <a:p>
            <a:pPr indent="174625" algn="just">
              <a:lnSpc>
                <a:spcPts val="1600"/>
              </a:lnSpc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РИА Новости. Мошенники стали регистрировать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фальшивые аккаунты,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схема нацелена на получение доступа к банковским счетам и личным аккаунтам жертвы, что приводит к краже денег и данных, рассказал РИА Новости директор продукта "Защитник" компании МТС Андрей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Бийчук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174625" algn="just">
              <a:lnSpc>
                <a:spcPts val="1600"/>
              </a:lnSpc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"Появляются все более изощренные методы обмана, одним из которых является регистрация фальшивых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аккаунтов. Получив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необходимую информацию, мошенники используют ее для доступа к банковским счетам и другим личным аккаунтам жертвы, что может привести к потере данных и денег", - сообщил он.</a:t>
            </a:r>
          </a:p>
          <a:p>
            <a:pPr indent="174625" algn="just">
              <a:lnSpc>
                <a:spcPts val="1600"/>
              </a:lnSpc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Он объяснил, что мошенники начинают с тщательного сбора данных о потенциальных жертвах. Это может происходить через открытые источники информации или специальные сервисы, которые предоставляют доступ к личным данным пользователей.</a:t>
            </a:r>
          </a:p>
          <a:p>
            <a:pPr indent="174625" algn="just">
              <a:lnSpc>
                <a:spcPts val="1600"/>
              </a:lnSpc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Далее они создают учетные записи на популярных сервисах, таких как кофейни или онлайн-магазины, где требуется подтверждение с помощью смс. Часто злоумышленники используют случайные номера телефонов, но могут также целенаправленно подбирать номера настоящих пользователей, добавил эксперт. Так, когда сервис отправляет смс с кодом подтверждения, мошенники звонят настоящему владельцу номера.</a:t>
            </a:r>
          </a:p>
          <a:p>
            <a:pPr indent="174625" algn="just">
              <a:lnSpc>
                <a:spcPts val="1600"/>
              </a:lnSpc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Мошенники представляются сотрудниками службы безопасности и уведомляют, что зафиксированы попытки взлома аккаунта, ссылаясь на недавнее уведомление. Собеседник подтверждает, что никаких кодов не запрашивал, на что ему сообщают о срочной необходимости принять меры для защиты личных данных, пояснил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Бийчук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174625" algn="just">
              <a:lnSpc>
                <a:spcPts val="1600"/>
              </a:lnSpc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"В процессе разговора мошенники могут запрашивать коды из смс, данные банковских карт, логины или другие конфиденциальные данные. Иногда они предлагают установить специальное приложение для защиты, которое на самом деле оказывается вредоносным", - предостерег он.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16" name="Picture 4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5623" y="908720"/>
            <a:ext cx="988699" cy="933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AutoShape 8"/>
          <p:cNvSpPr>
            <a:spLocks noChangeArrowheads="1"/>
          </p:cNvSpPr>
          <p:nvPr/>
        </p:nvSpPr>
        <p:spPr bwMode="auto">
          <a:xfrm rot="5400000">
            <a:off x="4159953" y="-3071720"/>
            <a:ext cx="705976" cy="8378825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ctr"/>
          <a:lstStyle/>
          <a:p>
            <a:pPr algn="ctr"/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https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://ria.ru/20250421/moshenniki-2012435201.html </a:t>
            </a:r>
          </a:p>
        </p:txBody>
      </p:sp>
    </p:spTree>
    <p:extLst>
      <p:ext uri="{BB962C8B-B14F-4D97-AF65-F5344CB8AC3E}">
        <p14:creationId xmlns:p14="http://schemas.microsoft.com/office/powerpoint/2010/main" val="3878697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4" y="1052646"/>
            <a:ext cx="1173921" cy="1108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320366" y="2196831"/>
            <a:ext cx="8504113" cy="2929449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266700" algn="just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Стала известна новая уловка телефонных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мошенников.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66700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Телефонные мошенники придумали новую уловку, согласно которой они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сами признаются в обмане на каком-то этапе разговора.</a:t>
            </a:r>
          </a:p>
          <a:p>
            <a:pPr indent="266700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Сначала аферисты звонят потенциальной жертве и, представляясь «сотрудником мобильного оператора», просят назвать код из СМС-сообщения.</a:t>
            </a:r>
          </a:p>
          <a:p>
            <a:pPr indent="266700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После этого мошенник сам раскрывает обман и начинает шантажировать человека, требуя выполнения его поручений. В качестве угроз может быть утверждение, что украденные деньги якобы пошли на финансирование украинской армии, пишет ТАСС.</a:t>
            </a:r>
          </a:p>
          <a:p>
            <a:pPr indent="266700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После этого с жертвой снова связываются аферисты, представляясь на этот раз полицейскими или сотрудниками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Росфинмониторинга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или портала «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Госуслуги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». Они предлагают спасти оставшиеся средства путем перевода их на «безопасный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счет».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823768" y="6525344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14" name="AutoShape 8"/>
          <p:cNvSpPr>
            <a:spLocks noChangeArrowheads="1"/>
          </p:cNvSpPr>
          <p:nvPr/>
        </p:nvSpPr>
        <p:spPr bwMode="auto">
          <a:xfrm rot="5400000">
            <a:off x="3955708" y="-3022198"/>
            <a:ext cx="992621" cy="8592889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ctr"/>
          <a:lstStyle/>
          <a:p>
            <a:r>
              <a:rPr lang="ru-RU" sz="1600" dirty="0"/>
              <a:t> </a:t>
            </a:r>
          </a:p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iz.ru/1873866/2025-04-20/stala-izvestna-                                                                             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novaa-ulovka-telefonnyh-mosennikov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0" y="-27384"/>
            <a:ext cx="9143999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ИЗ СМИ, 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21.04.2025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8" descr="Picture background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175" t="3610" r="16590" b="3904"/>
          <a:stretch/>
        </p:blipFill>
        <p:spPr bwMode="auto">
          <a:xfrm>
            <a:off x="8066036" y="968464"/>
            <a:ext cx="936104" cy="1092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6" descr="Picture backgroun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5258897"/>
            <a:ext cx="2825726" cy="1412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871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764704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" y="0"/>
            <a:ext cx="9144000" cy="764704"/>
          </a:xfrm>
        </p:spPr>
        <p:txBody>
          <a:bodyPr>
            <a:noAutofit/>
          </a:bodyPr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по противоправным деяниям, </a:t>
            </a:r>
            <a:b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с использованием информационно-коммуникационных технологий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19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5716112"/>
              </p:ext>
            </p:extLst>
          </p:nvPr>
        </p:nvGraphicFramePr>
        <p:xfrm>
          <a:off x="-2700808" y="1916832"/>
          <a:ext cx="7657081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8748464" y="6453336"/>
            <a:ext cx="4637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5" y="1131540"/>
            <a:ext cx="7560839" cy="5177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7177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764704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" y="0"/>
            <a:ext cx="9144000" cy="764704"/>
          </a:xfrm>
        </p:spPr>
        <p:txBody>
          <a:bodyPr>
            <a:noAutofit/>
          </a:bodyPr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по противоправным деяниям, </a:t>
            </a:r>
            <a:b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с использованием информационно-коммуникационных технологий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19" name="Объект 4"/>
          <p:cNvGraphicFramePr>
            <a:graphicFrameLocks noChangeAspect="1"/>
          </p:cNvGraphicFramePr>
          <p:nvPr>
            <p:extLst/>
          </p:nvPr>
        </p:nvGraphicFramePr>
        <p:xfrm>
          <a:off x="-2700808" y="1916832"/>
          <a:ext cx="7657081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8748464" y="6453336"/>
            <a:ext cx="4637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8</a:t>
            </a:r>
          </a:p>
        </p:txBody>
      </p:sp>
      <p:pic>
        <p:nvPicPr>
          <p:cNvPr id="5124" name="Picture 4" descr="Picture backgroun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114" y="1340768"/>
            <a:ext cx="6775278" cy="455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879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АГТ">
      <a:dk1>
        <a:srgbClr val="1B3D57"/>
      </a:dk1>
      <a:lt1>
        <a:sysClr val="window" lastClr="FFFFFF"/>
      </a:lt1>
      <a:dk2>
        <a:srgbClr val="244473"/>
      </a:dk2>
      <a:lt2>
        <a:srgbClr val="FFFFFF"/>
      </a:lt2>
      <a:accent1>
        <a:srgbClr val="4F81BD"/>
      </a:accent1>
      <a:accent2>
        <a:srgbClr val="A23059"/>
      </a:accent2>
      <a:accent3>
        <a:srgbClr val="466858"/>
      </a:accent3>
      <a:accent4>
        <a:srgbClr val="5E323E"/>
      </a:accent4>
      <a:accent5>
        <a:srgbClr val="C5E5E9"/>
      </a:accent5>
      <a:accent6>
        <a:srgbClr val="E0B633"/>
      </a:accent6>
      <a:hlink>
        <a:srgbClr val="EDA8C4"/>
      </a:hlink>
      <a:folHlink>
        <a:srgbClr val="7A7A6E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31058</TotalTime>
  <Words>819</Words>
  <Application>Microsoft Office PowerPoint</Application>
  <PresentationFormat>Экран (4:3)</PresentationFormat>
  <Paragraphs>56</Paragraphs>
  <Slides>8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Arial Cyr</vt:lpstr>
      <vt:lpstr>Calibri</vt:lpstr>
      <vt:lpstr>Times New Roman</vt:lpstr>
      <vt:lpstr>Тема Office</vt:lpstr>
      <vt:lpstr>Презентация PowerPoint</vt:lpstr>
      <vt:lpstr>Обзор материалов по противоправным деяниям,  совершаемым с использованием информационно-коммуникационных технологий</vt:lpstr>
      <vt:lpstr>Преступления в информационно-коммуникационной сфере</vt:lpstr>
      <vt:lpstr>Концепция государственной системы противодействия противоправным деяниям, совершаемым с использованием информационно-коммуникационных технологий</vt:lpstr>
      <vt:lpstr>ОБЗОР МАТЕРИАЛОВ ИЗ СМИ, МЕССЕНДЖЕРОВ                                                                                                                                      на 21.04.2025</vt:lpstr>
      <vt:lpstr>Презентация PowerPoint</vt:lpstr>
      <vt:lpstr>Обзор материалов по противоправным деяниям,  совершаемым с использованием информационно-коммуникационных технологий</vt:lpstr>
      <vt:lpstr>Обзор материалов по противоправным деяниям,  совершаемым с использованием информационно-коммуникационных технологий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Крылова Евгения Игоревна</dc:creator>
  <cp:lastModifiedBy>PC124</cp:lastModifiedBy>
  <cp:revision>457</cp:revision>
  <cp:lastPrinted>2024-10-22T08:53:48Z</cp:lastPrinted>
  <dcterms:created xsi:type="dcterms:W3CDTF">2023-11-17T09:42:06Z</dcterms:created>
  <dcterms:modified xsi:type="dcterms:W3CDTF">2025-08-25T10:21:29Z</dcterms:modified>
</cp:coreProperties>
</file>