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7" r:id="rId2"/>
    <p:sldId id="344" r:id="rId3"/>
    <p:sldId id="346" r:id="rId4"/>
    <p:sldId id="325" r:id="rId5"/>
    <p:sldId id="339" r:id="rId6"/>
    <p:sldId id="360" r:id="rId7"/>
    <p:sldId id="352" r:id="rId8"/>
    <p:sldId id="362" r:id="rId9"/>
    <p:sldId id="361" r:id="rId10"/>
    <p:sldId id="363" r:id="rId11"/>
    <p:sldId id="337" r:id="rId12"/>
    <p:sldId id="349" r:id="rId13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CCFF"/>
    <a:srgbClr val="FFFF00"/>
    <a:srgbClr val="FFFFFF"/>
    <a:srgbClr val="FF0000"/>
    <a:srgbClr val="000066"/>
    <a:srgbClr val="CCFFCC"/>
    <a:srgbClr val="009999"/>
    <a:srgbClr val="66CCFF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33" autoAdjust="0"/>
  </p:normalViewPr>
  <p:slideViewPr>
    <p:cSldViewPr>
      <p:cViewPr varScale="1">
        <p:scale>
          <a:sx n="113" d="100"/>
          <a:sy n="113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190"/>
      <c:depthPercent val="100"/>
      <c:rAngAx val="0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ysDash"/>
        </a:ln>
      </c:spPr>
    </c:sideWall>
    <c:backWall>
      <c:thickness val="0"/>
      <c:spPr>
        <a:noFill/>
        <a:ln w="12700">
          <a:solidFill>
            <a:schemeClr val="tx1"/>
          </a:solidFill>
          <a:prstDash val="sysDash"/>
        </a:ln>
      </c:spPr>
    </c:backWall>
    <c:plotArea>
      <c:layout>
        <c:manualLayout>
          <c:layoutTarget val="inner"/>
          <c:xMode val="edge"/>
          <c:yMode val="edge"/>
          <c:x val="0.15580206086366333"/>
          <c:y val="2.7900767211790835E-2"/>
          <c:w val="0.83885902138258239"/>
          <c:h val="0.69215399757722595"/>
        </c:manualLayout>
      </c:layout>
      <c:bar3DChart>
        <c:barDir val="col"/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04354864"/>
        <c:axId val="504355256"/>
        <c:axId val="305862080"/>
      </c:bar3DChart>
      <c:catAx>
        <c:axId val="504354864"/>
        <c:scaling>
          <c:orientation val="minMax"/>
        </c:scaling>
        <c:delete val="0"/>
        <c:axPos val="b"/>
        <c:majorGridlines>
          <c:spPr>
            <a:ln w="2454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 w="24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04355256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504355256"/>
        <c:scaling>
          <c:orientation val="minMax"/>
          <c:max val="10"/>
          <c:min val="0"/>
        </c:scaling>
        <c:delete val="0"/>
        <c:axPos val="r"/>
        <c:majorGridlines>
          <c:spPr>
            <a:ln w="2454">
              <a:solidFill>
                <a:srgbClr val="000000"/>
              </a:solidFill>
              <a:prstDash val="sysDash"/>
            </a:ln>
          </c:spPr>
        </c:majorGridlines>
        <c:minorGridlines/>
        <c:title>
          <c:tx>
            <c:rich>
              <a:bodyPr/>
              <a:lstStyle/>
              <a:p>
                <a:pPr>
                  <a:defRPr sz="1082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dirty="0" smtClean="0"/>
                  <a:t>Ед.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37122488677064863"/>
              <c:y val="0.32608343428225317"/>
            </c:manualLayout>
          </c:layout>
          <c:overlay val="0"/>
          <c:spPr>
            <a:noFill/>
            <a:ln w="19632">
              <a:noFill/>
            </a:ln>
          </c:spPr>
        </c:title>
        <c:numFmt formatCode="0" sourceLinked="0"/>
        <c:majorTickMark val="out"/>
        <c:minorTickMark val="in"/>
        <c:tickLblPos val="nextTo"/>
        <c:spPr>
          <a:ln w="24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04354864"/>
        <c:crosses val="autoZero"/>
        <c:crossBetween val="between"/>
        <c:majorUnit val="10"/>
      </c:valAx>
      <c:serAx>
        <c:axId val="305862080"/>
        <c:scaling>
          <c:orientation val="minMax"/>
        </c:scaling>
        <c:delete val="1"/>
        <c:axPos val="b"/>
        <c:majorGridlines>
          <c:spPr>
            <a:ln w="2454">
              <a:solidFill>
                <a:srgbClr val="000000"/>
              </a:solidFill>
              <a:prstDash val="sysDash"/>
            </a:ln>
          </c:spPr>
        </c:majorGridlines>
        <c:majorTickMark val="out"/>
        <c:minorTickMark val="none"/>
        <c:tickLblPos val="nextTo"/>
        <c:crossAx val="504355256"/>
        <c:crosses val="autoZero"/>
      </c:serAx>
    </c:plotArea>
    <c:legend>
      <c:legendPos val="r"/>
      <c:layout>
        <c:manualLayout>
          <c:xMode val="edge"/>
          <c:yMode val="edge"/>
          <c:x val="0.36352299263910093"/>
          <c:y val="0.68543609933373717"/>
          <c:w val="0.35277930504812693"/>
          <c:h val="0.22482031092267313"/>
        </c:manualLayout>
      </c:layout>
      <c:overlay val="0"/>
      <c:spPr>
        <a:noFill/>
        <a:ln w="19632">
          <a:noFill/>
        </a:ln>
      </c:spPr>
      <c:txPr>
        <a:bodyPr/>
        <a:lstStyle/>
        <a:p>
          <a:pPr>
            <a:defRPr sz="993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7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190"/>
      <c:depthPercent val="100"/>
      <c:rAngAx val="0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ysDash"/>
        </a:ln>
      </c:spPr>
    </c:sideWall>
    <c:backWall>
      <c:thickness val="0"/>
      <c:spPr>
        <a:noFill/>
        <a:ln w="12700">
          <a:solidFill>
            <a:schemeClr val="tx1"/>
          </a:solidFill>
          <a:prstDash val="sysDash"/>
        </a:ln>
      </c:spPr>
    </c:backWall>
    <c:plotArea>
      <c:layout>
        <c:manualLayout>
          <c:layoutTarget val="inner"/>
          <c:xMode val="edge"/>
          <c:yMode val="edge"/>
          <c:x val="0.15580206086366333"/>
          <c:y val="2.7900767211790835E-2"/>
          <c:w val="0.83885902138258239"/>
          <c:h val="0.69215399757722595"/>
        </c:manualLayout>
      </c:layout>
      <c:bar3DChart>
        <c:barDir val="col"/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04355648"/>
        <c:axId val="504353296"/>
        <c:axId val="305862504"/>
      </c:bar3DChart>
      <c:catAx>
        <c:axId val="504355648"/>
        <c:scaling>
          <c:orientation val="minMax"/>
        </c:scaling>
        <c:delete val="0"/>
        <c:axPos val="b"/>
        <c:majorGridlines>
          <c:spPr>
            <a:ln w="2454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 w="24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04353296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504353296"/>
        <c:scaling>
          <c:orientation val="minMax"/>
          <c:max val="10"/>
          <c:min val="0"/>
        </c:scaling>
        <c:delete val="0"/>
        <c:axPos val="r"/>
        <c:majorGridlines>
          <c:spPr>
            <a:ln w="2454">
              <a:solidFill>
                <a:srgbClr val="000000"/>
              </a:solidFill>
              <a:prstDash val="sysDash"/>
            </a:ln>
          </c:spPr>
        </c:majorGridlines>
        <c:minorGridlines/>
        <c:title>
          <c:tx>
            <c:rich>
              <a:bodyPr/>
              <a:lstStyle/>
              <a:p>
                <a:pPr>
                  <a:defRPr sz="1082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dirty="0" smtClean="0"/>
                  <a:t>Ед.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37122488677064863"/>
              <c:y val="0.32608343428225317"/>
            </c:manualLayout>
          </c:layout>
          <c:overlay val="0"/>
          <c:spPr>
            <a:noFill/>
            <a:ln w="19632">
              <a:noFill/>
            </a:ln>
          </c:spPr>
        </c:title>
        <c:numFmt formatCode="0" sourceLinked="0"/>
        <c:majorTickMark val="out"/>
        <c:minorTickMark val="in"/>
        <c:tickLblPos val="nextTo"/>
        <c:spPr>
          <a:ln w="24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04355648"/>
        <c:crosses val="autoZero"/>
        <c:crossBetween val="between"/>
        <c:majorUnit val="10"/>
      </c:valAx>
      <c:serAx>
        <c:axId val="305862504"/>
        <c:scaling>
          <c:orientation val="minMax"/>
        </c:scaling>
        <c:delete val="1"/>
        <c:axPos val="b"/>
        <c:majorGridlines>
          <c:spPr>
            <a:ln w="2454">
              <a:solidFill>
                <a:srgbClr val="000000"/>
              </a:solidFill>
              <a:prstDash val="sysDash"/>
            </a:ln>
          </c:spPr>
        </c:majorGridlines>
        <c:majorTickMark val="out"/>
        <c:minorTickMark val="none"/>
        <c:tickLblPos val="nextTo"/>
        <c:crossAx val="504353296"/>
        <c:crosses val="autoZero"/>
      </c:serAx>
    </c:plotArea>
    <c:legend>
      <c:legendPos val="r"/>
      <c:layout>
        <c:manualLayout>
          <c:xMode val="edge"/>
          <c:yMode val="edge"/>
          <c:x val="0.36352299263910093"/>
          <c:y val="0.68543609933373717"/>
          <c:w val="0.35277930504812693"/>
          <c:h val="0.22482031092267313"/>
        </c:manualLayout>
      </c:layout>
      <c:overlay val="0"/>
      <c:spPr>
        <a:noFill/>
        <a:ln w="19632">
          <a:noFill/>
        </a:ln>
      </c:spPr>
      <c:txPr>
        <a:bodyPr/>
        <a:lstStyle/>
        <a:p>
          <a:pPr>
            <a:defRPr sz="993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7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C8CB7-5F9F-4DD4-BF09-22985053AA72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C3A14-AD90-463F-8110-76C7144E8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34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3A14-AD90-463F-8110-76C7144E8C7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16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3A14-AD90-463F-8110-76C7144E8C7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149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3A14-AD90-463F-8110-76C7144E8C7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80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3A14-AD90-463F-8110-76C7144E8C7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3A14-AD90-463F-8110-76C7144E8C7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27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3A14-AD90-463F-8110-76C7144E8C7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1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3A14-AD90-463F-8110-76C7144E8C7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5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3A14-AD90-463F-8110-76C7144E8C7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3A14-AD90-463F-8110-76C7144E8C7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23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3A14-AD90-463F-8110-76C7144E8C7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731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3A14-AD90-463F-8110-76C7144E8C7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422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3A14-AD90-463F-8110-76C7144E8C7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9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2098-7E15-4FDB-8FD6-4C69421ED116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2098-7E15-4FDB-8FD6-4C69421ED116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2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2098-7E15-4FDB-8FD6-4C69421ED116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2098-7E15-4FDB-8FD6-4C69421ED116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8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2098-7E15-4FDB-8FD6-4C69421ED116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1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2098-7E15-4FDB-8FD6-4C69421ED116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3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2098-7E15-4FDB-8FD6-4C69421ED116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4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2098-7E15-4FDB-8FD6-4C69421ED116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2098-7E15-4FDB-8FD6-4C69421ED116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00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2098-7E15-4FDB-8FD6-4C69421ED116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52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2098-7E15-4FDB-8FD6-4C69421ED116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68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52098-7E15-4FDB-8FD6-4C69421ED116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4897" y="7937"/>
            <a:ext cx="9144000" cy="6869347"/>
          </a:xfrm>
          <a:prstGeom prst="rect">
            <a:avLst/>
          </a:prstGeom>
          <a:solidFill>
            <a:srgbClr val="244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s://dom.tyumen-city.ru/files/informer/img/2017/03/5c1d242910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053" y="1916832"/>
            <a:ext cx="91000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ОБЗОР МАТЕРИАЛОВ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противоправным деяниям, </a:t>
            </a:r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совершаемым 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использованием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информационно-коммуникационных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технологий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6331024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Тюмень,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2026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" y="6616616"/>
            <a:ext cx="9144000" cy="2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62446"/>
          </a:xfrm>
          <a:prstGeom prst="rect">
            <a:avLst/>
          </a:prstGeom>
          <a:solidFill>
            <a:srgbClr val="244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s://dom.tyumen-city.ru/files/informer/img/2017/03/5c1d242910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3999" cy="64807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ОБЗОР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МАТЕРИАЛОВ ИЗ СМИ,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МЕССЕНДЖЕРОВ</a:t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на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.2026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1707"/>
            <a:ext cx="9144000" cy="243677"/>
          </a:xfrm>
          <a:prstGeom prst="rect">
            <a:avLst/>
          </a:prstGeom>
        </p:spPr>
      </p:pic>
      <p:sp>
        <p:nvSpPr>
          <p:cNvPr id="3" name="AutoShape 8" descr="C:\Users\PC124\Downloads\diplom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708003" y="6505599"/>
            <a:ext cx="47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31360" y="2871026"/>
            <a:ext cx="7991673" cy="35013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indent="271463"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Россияне начнут получать уведомления на «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Госуслугах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» о всех оформляемых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кредитах.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1463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Россияне скоро начнут получать уведомления через портал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обо всех оформленных кредитах и займах. Об этом в интервью «Известиям» рассказал глава Службы по защите прав потребителей ЦБ Михаил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Мамута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71463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Новая система позволит пользователю получать мгновенные уведомления на портал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в случае оформления любого кредитного договора, пояснил он. Это даст гражданам возможность оперативно отреагировать, если кредит или заем был оформлен без их ведома, и отказаться в период охлаждения, установленный законом, который варьируется от 4 до 48 часов, без уплаты каких-либо штрафов.</a:t>
            </a:r>
          </a:p>
          <a:p>
            <a:pPr indent="271463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Такая мера призвана повысить прозрачность кредитного рынка, снизить риски мошенничества и дать заемщикам больший контроль над своими финансовыми обязательствами, заключил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Мамута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5400000">
            <a:off x="3887923" y="-2587915"/>
            <a:ext cx="1368151" cy="8141045"/>
          </a:xfrm>
          <a:prstGeom prst="homePlate">
            <a:avLst>
              <a:gd name="adj" fmla="val 100000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270" lIns="18000" rIns="18000" anchor="t" anchorCtr="0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iz.ru/2041369/2026-02-12/rossiiane-nachnut-poluchat-                                          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uvedomleniia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gosuslugakh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-o-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vsekh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oformliaemykh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                                                            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kreditakh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5031"/>
            <a:ext cx="1784524" cy="145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5580" r="8764" b="5139"/>
          <a:stretch/>
        </p:blipFill>
        <p:spPr bwMode="auto">
          <a:xfrm>
            <a:off x="7342172" y="1371039"/>
            <a:ext cx="125521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6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244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s://dom.tyumen-city.ru/files/informer/img/2017/03/5c1d242910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764704"/>
          </a:xfrm>
        </p:spPr>
        <p:txBody>
          <a:bodyPr>
            <a:no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Обзор материалов по противоправным деяниям, </a:t>
            </a:r>
            <a:br>
              <a:rPr 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совершаемым с использованием информационно-коммуникационных технологий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323"/>
            <a:ext cx="9144000" cy="243677"/>
          </a:xfrm>
          <a:prstGeom prst="rect">
            <a:avLst/>
          </a:prstGeom>
        </p:spPr>
      </p:pic>
      <p:sp>
        <p:nvSpPr>
          <p:cNvPr id="3" name="AutoShape 8" descr="C:\Users\PC124\Downloads\diplom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9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716112"/>
              </p:ext>
            </p:extLst>
          </p:nvPr>
        </p:nvGraphicFramePr>
        <p:xfrm>
          <a:off x="-2700808" y="1916832"/>
          <a:ext cx="7657081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748464" y="6453336"/>
            <a:ext cx="46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11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131540"/>
            <a:ext cx="7560839" cy="517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1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244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s://dom.tyumen-city.ru/files/informer/img/2017/03/5c1d242910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764704"/>
          </a:xfrm>
        </p:spPr>
        <p:txBody>
          <a:bodyPr>
            <a:no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Обзор материалов по противоправным деяниям, </a:t>
            </a:r>
            <a:br>
              <a:rPr 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совершаемым с использованием информационно-коммуникационных технологий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323"/>
            <a:ext cx="9144000" cy="243677"/>
          </a:xfrm>
          <a:prstGeom prst="rect">
            <a:avLst/>
          </a:prstGeom>
        </p:spPr>
      </p:pic>
      <p:sp>
        <p:nvSpPr>
          <p:cNvPr id="3" name="AutoShape 8" descr="C:\Users\PC124\Downloads\diplom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9" name="Объект 4"/>
          <p:cNvGraphicFramePr>
            <a:graphicFrameLocks noChangeAspect="1"/>
          </p:cNvGraphicFramePr>
          <p:nvPr>
            <p:extLst/>
          </p:nvPr>
        </p:nvGraphicFramePr>
        <p:xfrm>
          <a:off x="-2700808" y="1916832"/>
          <a:ext cx="7657081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788766" y="6453336"/>
            <a:ext cx="46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2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14" y="1340768"/>
            <a:ext cx="6775278" cy="45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8071"/>
            <a:ext cx="9144000" cy="618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62446"/>
          </a:xfrm>
          <a:prstGeom prst="rect">
            <a:avLst/>
          </a:prstGeom>
          <a:solidFill>
            <a:srgbClr val="244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s://dom.tyumen-city.ru/files/informer/img/2017/03/5c1d242910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3999" cy="64807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Обзор материалов по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противоправным деяниям,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совершаемым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использованием информационно-коммуникационных технологий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323"/>
            <a:ext cx="9144000" cy="243677"/>
          </a:xfrm>
          <a:prstGeom prst="rect">
            <a:avLst/>
          </a:prstGeom>
        </p:spPr>
      </p:pic>
      <p:sp>
        <p:nvSpPr>
          <p:cNvPr id="3" name="AutoShape 8" descr="C:\Users\PC124\Downloads\diplom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823768" y="6453336"/>
            <a:ext cx="35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776" y="5459290"/>
            <a:ext cx="4895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«Предупрежден – </a:t>
            </a:r>
          </a:p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значит вооружён!!!»</a:t>
            </a:r>
            <a:endParaRPr lang="ru-RU" sz="28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2547" y="13065443"/>
            <a:ext cx="515236" cy="2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62446"/>
          </a:xfrm>
          <a:prstGeom prst="rect">
            <a:avLst/>
          </a:prstGeom>
          <a:solidFill>
            <a:srgbClr val="244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s://dom.tyumen-city.ru/files/informer/img/2017/03/5c1d242910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3999" cy="64807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Преступления в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информационно-коммуникационной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сфере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323"/>
            <a:ext cx="9144000" cy="243677"/>
          </a:xfrm>
          <a:prstGeom prst="rect">
            <a:avLst/>
          </a:prstGeom>
        </p:spPr>
      </p:pic>
      <p:sp>
        <p:nvSpPr>
          <p:cNvPr id="3" name="AutoShape 8" descr="C:\Users\PC124\Downloads\diplom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823768" y="6494522"/>
            <a:ext cx="35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227583" y="836712"/>
            <a:ext cx="8664897" cy="448615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marL="92075" indent="268288" algn="just"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Российской Федерации информационное общество характеризуется широким распространением и доступностью мобильных устройств, а также беспроводных технологий и сетей связи.</a:t>
            </a:r>
          </a:p>
          <a:p>
            <a:pPr marL="92075" indent="268288" algn="just">
              <a:lnSpc>
                <a:spcPct val="900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Информационно-коммуникационные технологии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стали частью современных управленческих систем практически во всех сферах жизни российского общества. Развитие инструментов финансового рынка, платежных систем, а также в целом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экономических процессов дали толчок к появлению специфических способов расчетов - электронных средств платежа и их использованию юридическими и физическими лицами для безналичных расчетов.</a:t>
            </a:r>
          </a:p>
          <a:p>
            <a:pPr marL="92075" indent="268288" algn="just"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Бесконтрольный оборот электронных средств платежа после их получения от кредитных организаций, создающий условия для их последующего использования в целях совершения незаконных действий, несет общественную опасность.</a:t>
            </a:r>
          </a:p>
          <a:p>
            <a:pPr marL="92075" indent="268288" algn="just"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Учитывая, что в Российской Федерации сформировалось информационное общество, в котором информация и уровень ее применения и доступности кардинальным образом влияют на экономические и социокультурные условия жизни граждан, злоумышленники также перестроились на совершение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преступлений в информационном пространстве.</a:t>
            </a:r>
          </a:p>
          <a:p>
            <a:pPr marL="92075" indent="268288" algn="just"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Преступные посягательства в информационно-коммуникационной сфере с каждым годом занимают все более заметное место в структуре всех зарегистрированных преступлений в стране. Противоправные деяния, связанные с неправомерным доступом к компьютерной информации, как правило, сопровождаются утечками конфиденциальных сведений.</a:t>
            </a:r>
          </a:p>
          <a:p>
            <a:pPr marL="92075" indent="268288" algn="just"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противоправном применении информационно-коммуникационных технологий особую активность проявляют организованные преступные группы. Они используют вредоносное программное обеспечение,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фишинговые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сайты, специальную технику, электронные платформы 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колл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-центры для совершения массовых мошеннических звонков.</a:t>
            </a:r>
          </a:p>
          <a:p>
            <a:pPr marL="92075" indent="268288" algn="just"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Анализ совершенных противоправных деяний показывает, что все более широкое распространение получают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хищения кредитных денежных средств, полученных как самими потерпевшими под непосредственным влиянием злоумышленников, так и в результате доступа преступников к системам дистанционного банковского обслуживания или регистрации на сайтах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микрофинансовых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организаций под учетными записями граждан.</a:t>
            </a:r>
          </a:p>
        </p:txBody>
      </p:sp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3216"/>
            <a:ext cx="2028806" cy="126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11849"/>
            <a:ext cx="2304256" cy="126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16" y="5411849"/>
            <a:ext cx="1880345" cy="12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4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62446"/>
          </a:xfrm>
          <a:prstGeom prst="rect">
            <a:avLst/>
          </a:prstGeom>
          <a:solidFill>
            <a:srgbClr val="244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s://dom.tyumen-city.ru/files/informer/img/2017/03/5c1d242910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3999" cy="64807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Концепция государственной системы противодействия противоправным деяниям, совершаемым с использованием информационно-коммуникационных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технологий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323"/>
            <a:ext cx="9144000" cy="243677"/>
          </a:xfrm>
          <a:prstGeom prst="rect">
            <a:avLst/>
          </a:prstGeom>
        </p:spPr>
      </p:pic>
      <p:sp>
        <p:nvSpPr>
          <p:cNvPr id="3" name="AutoShape 8" descr="C:\Users\PC124\Downloads\diplom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823768" y="6484248"/>
            <a:ext cx="35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564891" y="908720"/>
            <a:ext cx="8039557" cy="41607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indent="449580" algn="just">
              <a:spcAft>
                <a:spcPts val="0"/>
              </a:spcAft>
            </a:pPr>
            <a:r>
              <a:rPr lang="ru-RU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Распоряжением Правительства Российской Федерации от 30.12.2024 № 4154-р утверждена </a:t>
            </a:r>
            <a:r>
              <a:rPr lang="ru-RU" sz="2000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</a:t>
            </a:r>
            <a:r>
              <a:rPr lang="ru-RU" sz="2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государственной системы противодействия противоправным деяниям, совершаемым с использованием информационно-коммуникационных </a:t>
            </a:r>
            <a:r>
              <a:rPr lang="ru-RU" sz="2000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технологий. </a:t>
            </a:r>
            <a:endParaRPr lang="ru-RU" sz="2000" b="1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из целей государственной системы является сбор, обработка, анализ и обмен информацией в сфере противодействия противоправным деяниям, а также обеспечение на системной основе максимально широкого информирования населения о новых приемах совершения противоправных деяний и способах противодействия им, развитие цифровой грамотности населения, правосознания граждан и их ответственного отношения к использованию информационно-коммуникационных технологий.</a:t>
            </a:r>
          </a:p>
        </p:txBody>
      </p:sp>
      <p:pic>
        <p:nvPicPr>
          <p:cNvPr id="8200" name="Picture 8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2" y="5157192"/>
            <a:ext cx="1446264" cy="145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141482"/>
            <a:ext cx="1512168" cy="1472841"/>
          </a:xfrm>
          <a:prstGeom prst="rect">
            <a:avLst/>
          </a:prstGeom>
        </p:spPr>
      </p:pic>
      <p:pic>
        <p:nvPicPr>
          <p:cNvPr id="8204" name="Picture 1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92" y="5643422"/>
            <a:ext cx="2176836" cy="62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4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896" y="980640"/>
            <a:ext cx="1224136" cy="118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62446"/>
          </a:xfrm>
          <a:prstGeom prst="rect">
            <a:avLst/>
          </a:prstGeom>
          <a:solidFill>
            <a:srgbClr val="244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s://dom.tyumen-city.ru/files/informer/img/2017/03/5c1d242910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3999" cy="64807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ОБЗОР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МАТЕРИАЛОВ ИЗ СМИ,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МЕССЕНДЖЕРОВ</a:t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на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.02.2026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1707"/>
            <a:ext cx="9144000" cy="243677"/>
          </a:xfrm>
          <a:prstGeom prst="rect">
            <a:avLst/>
          </a:prstGeom>
        </p:spPr>
      </p:pic>
      <p:sp>
        <p:nvSpPr>
          <p:cNvPr id="3" name="AutoShape 8" descr="C:\Users\PC124\Downloads\diplom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823768" y="6504796"/>
            <a:ext cx="35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31778" y="2260882"/>
            <a:ext cx="8643691" cy="433906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indent="271463" algn="just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Адвокат объяснил, что делать при потере паспорта и как защититься от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мошенников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1463" algn="just"/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Потеря паспорта на территории России требует немедленного обращения в ближайшее отделение полиции с заявлением об утрате документа, чтобы избежать негативных последствий. Об этом напомнил адвокат МКА «Клишин и партнеры» Виталий Богомолов.</a:t>
            </a:r>
          </a:p>
          <a:p>
            <a:pPr indent="271463" algn="just"/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Заявление зарегистрируют, а владельцу паспорта выдадут талон-уведомление.</a:t>
            </a:r>
          </a:p>
          <a:p>
            <a:pPr indent="271463" algn="just"/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— После этого нужно подать заявление о выдаче нового паспорта. За утрату паспорта по небрежности может быть вынесено предупреждение либо наложен штраф в размере от 100 до 300 рублей (ст.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19.16 КоАП России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— предупредил юрист.</a:t>
            </a:r>
          </a:p>
          <a:p>
            <a:pPr indent="271463" algn="just"/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Он предупредил, что найденный паспорт могут попытаться использовать мошенники для оформления кредита. Хотя банки требуют подтверждение платежеспособности заемщика, некоторые </a:t>
            </a:r>
            <a:r>
              <a:rPr lang="ru-RU" sz="1350" dirty="0" err="1">
                <a:latin typeface="Arial" panose="020B0604020202020204" pitchFamily="34" charset="0"/>
                <a:cs typeface="Arial" panose="020B0604020202020204" pitchFamily="34" charset="0"/>
              </a:rPr>
              <a:t>микрофинансовые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 организации допускают оформление займа онлайн исключительно по фотографии паспорта.</a:t>
            </a:r>
          </a:p>
          <a:p>
            <a:pPr indent="271463" algn="just"/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Богомолов напомнил, что с начала марта 2025 года россияне могут защитить себя от такого риска, установив запрет на получение займов через портал «</a:t>
            </a:r>
            <a:r>
              <a:rPr lang="ru-RU" sz="1350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Госуслуги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» или МФЦ. Система позволяет выбрать разные варианты ограничений, например, запрет на дистанционные кредиты или кредиты в </a:t>
            </a:r>
            <a:r>
              <a:rPr lang="ru-RU" sz="1350" dirty="0" err="1">
                <a:latin typeface="Arial" panose="020B0604020202020204" pitchFamily="34" charset="0"/>
                <a:cs typeface="Arial" panose="020B0604020202020204" pitchFamily="34" charset="0"/>
              </a:rPr>
              <a:t>микрофинансовых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 организациях, сообщает RT.</a:t>
            </a:r>
          </a:p>
          <a:p>
            <a:pPr indent="271463" algn="just"/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Развитие современных технологий, включая </a:t>
            </a:r>
            <a:r>
              <a:rPr lang="ru-RU" sz="1350" dirty="0" err="1">
                <a:latin typeface="Arial" panose="020B0604020202020204" pitchFamily="34" charset="0"/>
                <a:cs typeface="Arial" panose="020B0604020202020204" pitchFamily="34" charset="0"/>
              </a:rPr>
              <a:t>нейросети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 и искусственный интеллект (ИИ), способствовало распространению случаев подделки подписей, используемых мошенниками в целях хищения имущества и денежных средств граждан и организаций. Для предотвращения такого риска известный адвокат Денис Талызин рекомендовал гражданам создавать уникальные и </a:t>
            </a:r>
            <a:r>
              <a:rPr lang="ru-RU" sz="1350" dirty="0" err="1">
                <a:latin typeface="Arial" panose="020B0604020202020204" pitchFamily="34" charset="0"/>
                <a:cs typeface="Arial" panose="020B0604020202020204" pitchFamily="34" charset="0"/>
              </a:rPr>
              <a:t>трудноподделываемые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 личные подписи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5400000">
            <a:off x="4058073" y="-2845567"/>
            <a:ext cx="1008112" cy="8228654"/>
          </a:xfrm>
          <a:prstGeom prst="homePlate">
            <a:avLst>
              <a:gd name="adj" fmla="val 100000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270" lIns="18000" rIns="18000" anchor="t" anchorCtr="0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vm.ru/news/1299705-advokat-soobshil-chto-delat-pri-potere-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pasporta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-i-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kak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zashititsya-ot-moshennikov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84" y="980640"/>
            <a:ext cx="1206872" cy="118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934121"/>
            <a:ext cx="1273776" cy="1283825"/>
          </a:xfrm>
          <a:prstGeom prst="rect">
            <a:avLst/>
          </a:prstGeom>
        </p:spPr>
      </p:pic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712" y="1002616"/>
            <a:ext cx="1197498" cy="118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62446"/>
          </a:xfrm>
          <a:prstGeom prst="rect">
            <a:avLst/>
          </a:prstGeom>
          <a:solidFill>
            <a:srgbClr val="244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s://dom.tyumen-city.ru/files/informer/img/2017/03/5c1d242910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3999" cy="64807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ОБЗОР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МАТЕРИАЛОВ ИЗ СМИ,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МЕССЕНДЖЕРОВ</a:t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на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.02.2026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1707"/>
            <a:ext cx="9144000" cy="243677"/>
          </a:xfrm>
          <a:prstGeom prst="rect">
            <a:avLst/>
          </a:prstGeom>
        </p:spPr>
      </p:pic>
      <p:sp>
        <p:nvSpPr>
          <p:cNvPr id="3" name="AutoShape 8" descr="C:\Users\PC124\Downloads\diplom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823768" y="6504796"/>
            <a:ext cx="35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6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31778" y="2260882"/>
            <a:ext cx="8643691" cy="4339066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indent="271463" algn="just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Россиян предупредили о новых схемах мошенничества с ежемесячными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выплатами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1463" algn="just"/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В феврале мошенники стали предлагать россиянам проверить якобы доплаты к ежемесячным выплатам. Об этом сообщили в пресс-службе платформы «</a:t>
            </a:r>
            <a:r>
              <a:rPr lang="ru-RU" sz="1350" dirty="0" err="1">
                <a:latin typeface="Arial" panose="020B0604020202020204" pitchFamily="34" charset="0"/>
                <a:cs typeface="Arial" panose="020B0604020202020204" pitchFamily="34" charset="0"/>
              </a:rPr>
              <a:t>Мошеловка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» Народного фронта.</a:t>
            </a:r>
          </a:p>
          <a:p>
            <a:pPr indent="271463" algn="just"/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— В </a:t>
            </a:r>
            <a:r>
              <a:rPr lang="ru-RU" sz="1350" dirty="0" err="1">
                <a:latin typeface="Arial" panose="020B0604020202020204" pitchFamily="34" charset="0"/>
                <a:cs typeface="Arial" panose="020B0604020202020204" pitchFamily="34" charset="0"/>
              </a:rPr>
              <a:t>соцсетях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 рекламируется бот или приложение: «Узнайте, насколько повысилась ваша единая денежная выплата (ЕДВ) в феврале». После установки вредоносное ПО крадет данные банковских приложений или внедряет шпионские модули, — предупредили в публикации.</a:t>
            </a:r>
          </a:p>
          <a:p>
            <a:pPr indent="271463" algn="just"/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Мошенники могут использовать бота в мессенджере Telegram, который запрашивает СНИЛС, ИНН и номер банковской карты под предлогом проверки права на февральскую индексацию. После ввода этих данных может произойти списание средств или их кража с использованием методов социальной инженерии.</a:t>
            </a:r>
          </a:p>
          <a:p>
            <a:pPr indent="271463" algn="just"/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Основной целевой аудиторией такой схемы являются пенсионеры, а также люди, получающие социальные выплаты и пособия. Это особенно актуально в феврале из-за традиционного повышения социальных выплат.</a:t>
            </a:r>
          </a:p>
          <a:p>
            <a:pPr indent="271463" algn="just"/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В «</a:t>
            </a:r>
            <a:r>
              <a:rPr lang="ru-RU" sz="1350" dirty="0" err="1">
                <a:latin typeface="Arial" panose="020B0604020202020204" pitchFamily="34" charset="0"/>
                <a:cs typeface="Arial" panose="020B0604020202020204" pitchFamily="34" charset="0"/>
              </a:rPr>
              <a:t>Мошеловке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» настоятельно рекомендуют проверять информацию о выплатах через портал «</a:t>
            </a:r>
            <a:r>
              <a:rPr lang="ru-RU" sz="1350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Госуслуги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», сайт Социального фонда России или в отделениях Социального фонда, а также никогда не вводить личные данные в подозрительных чат-ботах и сервисах, передает РИА Новости.</a:t>
            </a:r>
          </a:p>
          <a:p>
            <a:pPr indent="271463" algn="just"/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Ранее мошенники начали похищать аккаунты россиян на портале «</a:t>
            </a:r>
            <a:r>
              <a:rPr lang="ru-RU" sz="1350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Госуслуги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», выдавая себя за представителей властей. Злоумышленники используют тему изменений в жилищном законодательстве, которые обязывают управляющие компании взаимодействовать с жителями через цифровые сервисы.</a:t>
            </a:r>
          </a:p>
          <a:p>
            <a:pPr indent="271463" algn="just"/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Помимо этого, в России распространяется новая мошенническая схема, при которой пользователю приходят сообщения о выигрыше гаджета, сертификата на крупную сумму или путевки</a:t>
            </a:r>
            <a:r>
              <a:rPr lang="ru-RU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5400000">
            <a:off x="4022069" y="-2809563"/>
            <a:ext cx="1080120" cy="8228654"/>
          </a:xfrm>
          <a:prstGeom prst="homePlate">
            <a:avLst>
              <a:gd name="adj" fmla="val 100000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270" lIns="18000" rIns="18000" anchor="t" anchorCtr="0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vm.ru/news/1301557-rossiyan-predupredili-o-novyh-shemah-moshennichestva-s-ezhemesyachnymi-vyplatami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Picture backgrou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C:\Users\PC124\Downloads\imagen-sfr-socfond-vyplaty-posobiya-0ori.webp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C:\Users\PC124\Downloads\imagen-sfr-socfond-vyplaty-posobiya-0ori.webp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2" descr="C:\Users\PC124\Downloads\imagen-sfr-socfond-vyplaty-posobiya-0ori.webp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4" descr="C:\Users\PC124\Downloads\imagen-sfr-socfond-vyplaty-posobiya-0ori.webp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62446"/>
          </a:xfrm>
          <a:prstGeom prst="rect">
            <a:avLst/>
          </a:prstGeom>
          <a:solidFill>
            <a:srgbClr val="244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s://dom.tyumen-city.ru/files/informer/img/2017/03/5c1d242910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3999" cy="64807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ОБЗОР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МАТЕРИАЛОВ ИЗ СМИ,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МЕССЕНДЖЕРОВ</a:t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на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.2026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1707"/>
            <a:ext cx="9144000" cy="243677"/>
          </a:xfrm>
          <a:prstGeom prst="rect">
            <a:avLst/>
          </a:prstGeom>
        </p:spPr>
      </p:pic>
      <p:sp>
        <p:nvSpPr>
          <p:cNvPr id="3" name="AutoShape 8" descr="C:\Users\PC124\Downloads\diplom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823768" y="6505599"/>
            <a:ext cx="35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7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31360" y="2636911"/>
            <a:ext cx="7991673" cy="38074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indent="271463"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Задержаны шестеро подозреваемых в хищении более 2,4 млн руб.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 военных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СВО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1463" algn="just"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Сотрудники ФСБ и МВД задержали в Хабаровском крае шестерых подозреваемых в хищении более 2,4 миллиона рублей у участников специальной военной операции, сообщила официальный представитель МВД России Ирина Волк.</a:t>
            </a:r>
          </a:p>
          <a:p>
            <a:pPr indent="271463" algn="just"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предварительным данным, мошенники организовывали фиктивные браки со специально подобранными женщинами и оформляли на себя нотариальные доверенности на управление банковскими счетами потерпевших.</a:t>
            </a:r>
          </a:p>
          <a:p>
            <a:pPr indent="271463" algn="just"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Возбуждены уголовные дела по фактам мошенничества.</a:t>
            </a:r>
          </a:p>
          <a:p>
            <a:pPr indent="271463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Ранее сообщалось, что сотрудники Главного управления уголовного розыска МВД России, совместно с коллегами из МВД по Республике Коми, ФСБ России провели операцию по задержанию четверых ранее судимых лиц, которые подозреваются в серии мошеннических действий, совершенных в особо крупном размере.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5400000">
            <a:off x="3988160" y="-2915479"/>
            <a:ext cx="1080119" cy="8440489"/>
          </a:xfrm>
          <a:prstGeom prst="homePlate">
            <a:avLst>
              <a:gd name="adj" fmla="val 100000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270" lIns="18000" rIns="18000" anchor="t" anchorCtr="0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aif.ru/society/zaderzhany-shestero-podozrevaemyh-v-hishchenii-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bolee-2-4-mln-rub-u-voennyh-svo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83" y="1234981"/>
            <a:ext cx="1228015" cy="1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34981"/>
            <a:ext cx="1492944" cy="12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6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-403" r="12136" b="13922"/>
          <a:stretch/>
        </p:blipFill>
        <p:spPr bwMode="auto">
          <a:xfrm>
            <a:off x="612775" y="1170795"/>
            <a:ext cx="1301123" cy="134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62446"/>
          </a:xfrm>
          <a:prstGeom prst="rect">
            <a:avLst/>
          </a:prstGeom>
          <a:solidFill>
            <a:srgbClr val="244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s://dom.tyumen-city.ru/files/informer/img/2017/03/5c1d242910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3999" cy="64807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ОБЗОР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МАТЕРИАЛОВ ИЗ СМИ,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МЕССЕНДЖЕРОВ</a:t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на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.2026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1707"/>
            <a:ext cx="9144000" cy="243677"/>
          </a:xfrm>
          <a:prstGeom prst="rect">
            <a:avLst/>
          </a:prstGeom>
        </p:spPr>
      </p:pic>
      <p:sp>
        <p:nvSpPr>
          <p:cNvPr id="3" name="AutoShape 8" descr="C:\Users\PC124\Downloads\diplom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823768" y="6505599"/>
            <a:ext cx="35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8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31360" y="2708920"/>
            <a:ext cx="7991673" cy="366347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indent="177800" algn="just" fontAlgn="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МВД предупредили о мошенниках, представляющихся сотрудниками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ФНС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78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Мошенники звонят гражданам, представляясь сотрудниками Федеральной налоговой службы России, и сообщают о необходимости представить налоговую декларацию по форме 3-НДФЛ для подтверждения полученного дохода за прошедший год. Об этом сообщили в официальном канале ГУ МВД России по Иркутской области.</a:t>
            </a:r>
          </a:p>
          <a:p>
            <a:pPr indent="1778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данным ведомства, злоумышленники также могут обвинять собеседника в сокрытии доходов и требовать явиться в отделение для предоставления сведений.</a:t>
            </a:r>
          </a:p>
          <a:p>
            <a:pPr indent="1778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полиции напомнили, что налоговые органы не осуществляют запись на прием по телефону, не запрашивают персональные данные, коды подтверждения или иные конфиденциальные сведения, не просят переходить по ссылкам на сторонние сайты и не переключают граждан на «специалистов из других ведомств».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5400000">
            <a:off x="3977868" y="-2537504"/>
            <a:ext cx="1088028" cy="7676627"/>
          </a:xfrm>
          <a:prstGeom prst="homePlate">
            <a:avLst>
              <a:gd name="adj" fmla="val 100000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270" lIns="18000" rIns="18000" anchor="t" anchorCtr="0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aif.ru/society/v-mvd-predupredili-o-moshennikah-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predstavlyayushchihsya-sotrudnikami-fns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2898"/>
            <a:ext cx="1471707" cy="134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2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838" y="1052736"/>
            <a:ext cx="1979712" cy="151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62446"/>
          </a:xfrm>
          <a:prstGeom prst="rect">
            <a:avLst/>
          </a:prstGeom>
          <a:solidFill>
            <a:srgbClr val="244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s://dom.tyumen-city.ru/files/informer/img/2017/03/5c1d242910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3999" cy="64807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ОБЗОР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МАТЕРИАЛОВ ИЗ СМИ,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МЕССЕНДЖЕРОВ</a:t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на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.2026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1707"/>
            <a:ext cx="9144000" cy="243677"/>
          </a:xfrm>
          <a:prstGeom prst="rect">
            <a:avLst/>
          </a:prstGeom>
        </p:spPr>
      </p:pic>
      <p:sp>
        <p:nvSpPr>
          <p:cNvPr id="3" name="AutoShape 8" descr="C:\Users\PC124\Downloads\diplom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823768" y="6505599"/>
            <a:ext cx="35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9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60376" y="2586110"/>
            <a:ext cx="8288088" cy="396250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indent="271463" algn="just"/>
            <a:r>
              <a:rPr lang="ru-RU" sz="1450" b="1" dirty="0">
                <a:latin typeface="Arial" panose="020B0604020202020204" pitchFamily="34" charset="0"/>
                <a:cs typeface="Arial" panose="020B0604020202020204" pitchFamily="34" charset="0"/>
              </a:rPr>
              <a:t>Подозреваемые в мошенничестве задержаны в Тюменской и Свердловской областях. </a:t>
            </a:r>
          </a:p>
          <a:p>
            <a:pPr indent="271463" algn="just"/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Как сообщает региональное УМВД, жертвами злоумышленников становились пожилые люди.</a:t>
            </a:r>
          </a:p>
          <a:p>
            <a:pPr indent="271463" algn="just"/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В конце 2021 года в полицию Тюмени обратились несколько пострадавших от действий мошенников пенсионеров. Все описывали схожую схему. Им на телефон звонил неизвестный, представлявшийся сотрудником правоохранительных органов.</a:t>
            </a:r>
          </a:p>
          <a:p>
            <a:pPr indent="271463" algn="just"/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Он заявлял, что близкие родственники пенсионеров совершили ДТП. Чтобы избежать наказания, необходимо заплатить, суммы варьировались от 50 до 290 тыс. рублей.</a:t>
            </a:r>
          </a:p>
          <a:p>
            <a:pPr indent="271463" algn="just"/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Полицейские задержали подозреваемого – уроженца Татарстана. Он рассказал, что в одном из мессенджеров ему предложили работу. От него требовалось приезжать к пенсионерам домой и забирать деньги. За свои услуги курьер получал 10 % от полученной суммы.</a:t>
            </a:r>
          </a:p>
          <a:p>
            <a:pPr indent="271463" algn="just"/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Одновременно в Свердловской области сотрудники полиции пресекли деятельность группы, участники которой подозреваются в совершении аналогичных преступлений. Правоохранителям с помощью камер видеонаблюдения удалось вычислить подозреваемых. Машина, на которой передвигались злоумышленники, была задержана на выезде из Нижнего Тагила. В салоне обнаружены более 150 тыс. рублей и несколько банковских карт.</a:t>
            </a:r>
          </a:p>
          <a:p>
            <a:pPr indent="271463" algn="just"/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Одна из задержанных рассказала, что посредством распространенного мессенджера она получила предложение подработать курьером. Вместе с водителем она забирала деньги у граждан, после чего переводила их на указанный нанимателем счет. По словам женщины, она получала четыре, а водитель – три тысячи рублей за каждый выезд.</a:t>
            </a:r>
          </a:p>
          <a:p>
            <a:pPr indent="271463" algn="just"/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Возбуждены уголовные дела по статье "Мошенничество". Предварительное расследование продолжается.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5400000">
            <a:off x="4247965" y="-1791581"/>
            <a:ext cx="504054" cy="6192688"/>
          </a:xfrm>
          <a:prstGeom prst="homePlate">
            <a:avLst>
              <a:gd name="adj" fmla="val 100000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270" lIns="18000" rIns="18000" anchor="t" anchorCtr="0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t-l.ru/318469.html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2480"/>
            <a:ext cx="1326713" cy="126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4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ГТ">
      <a:dk1>
        <a:srgbClr val="1B3D57"/>
      </a:dk1>
      <a:lt1>
        <a:sysClr val="window" lastClr="FFFFFF"/>
      </a:lt1>
      <a:dk2>
        <a:srgbClr val="244473"/>
      </a:dk2>
      <a:lt2>
        <a:srgbClr val="FFFFFF"/>
      </a:lt2>
      <a:accent1>
        <a:srgbClr val="4F81BD"/>
      </a:accent1>
      <a:accent2>
        <a:srgbClr val="A23059"/>
      </a:accent2>
      <a:accent3>
        <a:srgbClr val="466858"/>
      </a:accent3>
      <a:accent4>
        <a:srgbClr val="5E323E"/>
      </a:accent4>
      <a:accent5>
        <a:srgbClr val="C5E5E9"/>
      </a:accent5>
      <a:accent6>
        <a:srgbClr val="E0B633"/>
      </a:accent6>
      <a:hlink>
        <a:srgbClr val="EDA8C4"/>
      </a:hlink>
      <a:folHlink>
        <a:srgbClr val="7A7A6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33333</TotalTime>
  <Words>1439</Words>
  <Application>Microsoft Office PowerPoint</Application>
  <PresentationFormat>Экран (4:3)</PresentationFormat>
  <Paragraphs>100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Cyr</vt:lpstr>
      <vt:lpstr>Calibri</vt:lpstr>
      <vt:lpstr>Times New Roman</vt:lpstr>
      <vt:lpstr>Тема Office</vt:lpstr>
      <vt:lpstr>Презентация PowerPoint</vt:lpstr>
      <vt:lpstr>Обзор материалов по противоправным деяниям,  совершаемым с использованием информационно-коммуникационных технологий</vt:lpstr>
      <vt:lpstr>Преступления в информационно-коммуникационной сфере</vt:lpstr>
      <vt:lpstr>Концепция государственной системы противодействия противоправным деяниям, совершаемым с использованием информационно-коммуникационных технологий</vt:lpstr>
      <vt:lpstr>ОБЗОР МАТЕРИАЛОВ ИЗ СМИ, МЕССЕНДЖЕРОВ                                                                                                                                      на 12.02.2026</vt:lpstr>
      <vt:lpstr>ОБЗОР МАТЕРИАЛОВ ИЗ СМИ, МЕССЕНДЖЕРОВ                                                                                                                                      на 12.02.2026</vt:lpstr>
      <vt:lpstr>ОБЗОР МАТЕРИАЛОВ ИЗ СМИ, МЕССЕНДЖЕРОВ                                                                                                                                      на 12.02.2026</vt:lpstr>
      <vt:lpstr>ОБЗОР МАТЕРИАЛОВ ИЗ СМИ, МЕССЕНДЖЕРОВ                                                                                                                                      на 12.02.2026</vt:lpstr>
      <vt:lpstr>ОБЗОР МАТЕРИАЛОВ ИЗ СМИ, МЕССЕНДЖЕРОВ                                                                                                                                      на 12.02.2026</vt:lpstr>
      <vt:lpstr>ОБЗОР МАТЕРИАЛОВ ИЗ СМИ, МЕССЕНДЖЕРОВ                                                                                                                                      на 12.02.2026</vt:lpstr>
      <vt:lpstr>Обзор материалов по противоправным деяниям,  совершаемым с использованием информационно-коммуникационных технологий</vt:lpstr>
      <vt:lpstr>Обзор материалов по противоправным деяниям,  совершаемым с использованием информационно-коммуникационных технологий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Крылова Евгения Игоревна</dc:creator>
  <cp:lastModifiedBy>PC124</cp:lastModifiedBy>
  <cp:revision>558</cp:revision>
  <cp:lastPrinted>2024-10-22T08:53:48Z</cp:lastPrinted>
  <dcterms:created xsi:type="dcterms:W3CDTF">2023-11-17T09:42:06Z</dcterms:created>
  <dcterms:modified xsi:type="dcterms:W3CDTF">2026-03-13T03:22:59Z</dcterms:modified>
</cp:coreProperties>
</file>