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7" r:id="rId2"/>
    <p:sldId id="344" r:id="rId3"/>
    <p:sldId id="346" r:id="rId4"/>
    <p:sldId id="325" r:id="rId5"/>
    <p:sldId id="339" r:id="rId6"/>
    <p:sldId id="352" r:id="rId7"/>
    <p:sldId id="355" r:id="rId8"/>
    <p:sldId id="359" r:id="rId9"/>
    <p:sldId id="360" r:id="rId10"/>
    <p:sldId id="337" r:id="rId11"/>
    <p:sldId id="349" r:id="rId12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CCFF"/>
    <a:srgbClr val="FFFF00"/>
    <a:srgbClr val="FFFFFF"/>
    <a:srgbClr val="FF0000"/>
    <a:srgbClr val="000066"/>
    <a:srgbClr val="CCFFCC"/>
    <a:srgbClr val="009999"/>
    <a:srgbClr val="66CCFF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33" autoAdjust="0"/>
  </p:normalViewPr>
  <p:slideViewPr>
    <p:cSldViewPr>
      <p:cViewPr varScale="1">
        <p:scale>
          <a:sx n="113" d="100"/>
          <a:sy n="113" d="100"/>
        </p:scale>
        <p:origin x="1998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9317576"/>
        <c:axId val="179318360"/>
        <c:axId val="121620416"/>
      </c:bar3DChart>
      <c:catAx>
        <c:axId val="179317576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79318360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79318360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79317576"/>
        <c:crosses val="autoZero"/>
        <c:crossBetween val="between"/>
        <c:majorUnit val="10"/>
      </c:valAx>
      <c:serAx>
        <c:axId val="121620416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179318360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9319928"/>
        <c:axId val="179318752"/>
        <c:axId val="121619144"/>
      </c:bar3DChart>
      <c:catAx>
        <c:axId val="179319928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79318752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79318752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79319928"/>
        <c:crosses val="autoZero"/>
        <c:crossBetween val="between"/>
        <c:majorUnit val="10"/>
      </c:valAx>
      <c:serAx>
        <c:axId val="121619144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179318752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C8CB7-5F9F-4DD4-BF09-22985053AA72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3A14-AD90-463F-8110-76C7144E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4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916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802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1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1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731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7556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430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112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37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8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0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5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2098-7E15-4FDB-8FD6-4C69421ED116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jpeg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4897" y="7937"/>
            <a:ext cx="9144000" cy="6869347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053" y="1916832"/>
            <a:ext cx="9100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противоправным деяниям, 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информационно-коммуникационных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0" y="6331024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Тюмень, 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2025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" y="6616616"/>
            <a:ext cx="9144000" cy="2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16112"/>
              </p:ext>
            </p:extLst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31540"/>
            <a:ext cx="7560839" cy="517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/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88766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4" name="Picture 4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114" y="1340768"/>
            <a:ext cx="6775278" cy="455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7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8071"/>
            <a:ext cx="9144000" cy="618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противоправным деяниям,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 информационно-коммуникационных технологий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5333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776" y="5459290"/>
            <a:ext cx="489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«Предупрежден –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значит вооружён!!!»</a:t>
            </a:r>
            <a:endParaRPr lang="ru-RU" sz="28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2547" y="13065443"/>
            <a:ext cx="515236" cy="2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Преступления в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сфере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94522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27583" y="836712"/>
            <a:ext cx="8664897" cy="448615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Российской Федерации информационное общество характеризуется широким распространением и доступностью мобильных устройств, а также беспроводных технологий и сетей связи.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Информационно-коммуникационные технологии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стали частью современных управленческих систем практически во всех сферах жизни российского общества. Развитие инструментов финансового рынка, платежных систем, а также в целом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экономических процессов дали толчок к появлению специфических способов расчетов - электронных средств платежа и их использованию юридическими и физическими лицами для безналичных расчетов.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Бесконтрольный оборот электронных средств платежа после их получения от кредитных организаций, создающий условия для их последующего использования в целях совершения незаконных действий, несет общественную опасность.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Учитывая, что в Российской Федерации сформировалось информационное общество, в котором информация и уровень ее применения и доступности кардинальным образом влияют на экономические и социокультурные условия жизни граждан, злоумышленники также перестроились на совершение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преступлений в информационном пространстве.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Преступные посягательства в информационно-коммуникационной сфере с каждым годом занимают все более заметное место в структуре всех зарегистрированных преступлений в стране. Противоправные деяния, связанные с неправомерным доступом к компьютерной информации, как правило, сопровождаются утечками конфиденциальных сведений.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противоправном применении информационно-коммуникационных технологий особую активность проявляют организованные преступные группы. Они используют вредоносное программное обеспечение,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сайты, специальную технику, электронные платформы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-центры для совершения массовых мошеннических звонков.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Анализ совершенных противоправных деяний показывает, что все более широкое распространение получают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хищения кредитных денежных средств, полученных как самими потерпевшими под непосредственным влиянием злоумышленников, так и в результате доступа преступников к системам дистанционного банковского обслуживания или регистрации на сайтах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микрофинансовых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организаций под учетными записями граждан.</a:t>
            </a: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202880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11849"/>
            <a:ext cx="230425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216" y="5411849"/>
            <a:ext cx="1880345" cy="12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Концепция 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84248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564891" y="908720"/>
            <a:ext cx="8039557" cy="41607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Российской Федерации от 30.12.2024 № 4154-р утверждена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 </a:t>
            </a:r>
            <a:r>
              <a:rPr lang="ru-RU" sz="20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технологий. </a:t>
            </a:r>
            <a:endParaRPr lang="ru-RU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целей государственной системы является сбор, обработка, анализ и обмен информацией в сфере противодействия противоправным деяниям,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им, развитие цифровой грамотности населения, правосознания граждан и их ответственного отношения к использованию информационно-коммуникационных технологий.</a:t>
            </a:r>
          </a:p>
        </p:txBody>
      </p:sp>
      <p:pic>
        <p:nvPicPr>
          <p:cNvPr id="8200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92" y="5157192"/>
            <a:ext cx="1446264" cy="145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41482"/>
            <a:ext cx="1512168" cy="1472841"/>
          </a:xfrm>
          <a:prstGeom prst="rect">
            <a:avLst/>
          </a:prstGeom>
        </p:spPr>
      </p:pic>
      <p:pic>
        <p:nvPicPr>
          <p:cNvPr id="8204" name="Picture 1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92" y="5643422"/>
            <a:ext cx="2176836" cy="6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4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.1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36200" y="2276872"/>
            <a:ext cx="7896240" cy="422792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500" b="1" dirty="0">
                <a:latin typeface="Arial" panose="020B0604020202020204" pitchFamily="34" charset="0"/>
                <a:cs typeface="Arial" panose="020B0604020202020204" pitchFamily="34" charset="0"/>
              </a:rPr>
              <a:t>МВД рассказали о схемах работающих от имени налоговой </a:t>
            </a:r>
            <a:r>
              <a:rPr lang="ru-RU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мошенников</a:t>
            </a:r>
            <a:r>
              <a:rPr lang="en-US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МОСКВА, 28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окт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- РИА Новости. Звонок о "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непередаче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декларации" работодателем, уведомление о якобы накопившемся долге с поддельным номером горячей линии и звонок от "почты" о срочном письме из налоговой – такие схемы используют в своих аферах мошенники от имени налоговой, сообщили в управлении по организации борьбы с противоправным использованием информационно-коммуникационных технологий МВД РФ.</a:t>
            </a:r>
          </a:p>
          <a:p>
            <a:pPr indent="271463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"Злоумышленники используют эту "официальную" маску и действуют по нескольким сценариям: звонок "из налоговой", где сообщают, что работодатель "не передал декларацию", и просят "заполнить форму онлайн", одновременно требуя назвать код из SMS для "подтверждения"; уведомление о якобы накопившейся задолженности с поддельным номером "горячей линии" - потерпевший сам перезванивает по указанному номеру и попадает в ловушку; звонок "от почты России" о срочном письме из ФНС и просьба назвать код для получения — способ получить контроль над телефонами и аккаунтами", - говорится в сообщении в Telegram-канале ведомства.</a:t>
            </a:r>
          </a:p>
          <a:p>
            <a:pPr indent="271463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В управлении отметили, что подобная коммуникация может быть как первичным психологическим приёмом, чтобы вызвать страх и панику, так и основной частью многокомпонентной аферы.</a:t>
            </a:r>
          </a:p>
          <a:p>
            <a:pPr indent="271463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В МВД подчеркнули, что активно мошенники действуют от имени налоговой в завершении календарных периодов и в преддверии официального срока подачи декларации 3-НДФЛ.</a:t>
            </a:r>
          </a:p>
          <a:p>
            <a:pPr indent="271463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"Чтобы закрыть злоумышленникам данное "окно возможностей", все взаимодействие с ФНС России можно выстроить через официальный сайт и приложение.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В подавляющем большинстве ситуаций для физических лиц этого будет достаточно", - заключили в ведомстве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211960" y="-2907703"/>
            <a:ext cx="504058" cy="7848873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https://ria.ru/20251028/mvd-2051311670.html </a:t>
            </a:r>
          </a:p>
        </p:txBody>
      </p:sp>
      <p:pic>
        <p:nvPicPr>
          <p:cNvPr id="5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07" y="986978"/>
            <a:ext cx="1197677" cy="119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810" y="953048"/>
            <a:ext cx="1366646" cy="1263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294" y="1014597"/>
            <a:ext cx="1119996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64" y="1052736"/>
            <a:ext cx="1547663" cy="105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.1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30197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19116" y="2175862"/>
            <a:ext cx="8736905" cy="440513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Россиян предупредили о топ-3 схемах мошенничества в III квартале 2025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BI.ZONE: мошенники в своих схемах активно используют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социнженерию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фишинг</a:t>
            </a:r>
            <a:r>
              <a:rPr lang="en-US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III квартале 2025 года стало больше мошеннических схем, в которых используются методы социальной инженерии и доверие пользователей к авторитетным источникам. Об этом «Известиям» 29 октября рассказали в компании BI.ZONE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AntiFraud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Злоумышленники всё чаще действуют от имени руководства компаний, финансовых и инвестиционных организаций, принуждая жертв переводить деньги или передавать конфиденциальную информацию.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«Например, аферисты массово пишут в мессенджеры, рассылают СМС или звонят по телефону. Они утверждают, что банковский счет пользователя или аккаунт на портале «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» взломан. Под предлогом защиты средств жертву убеждают перевести деньги на контролируемые мошенниками счета», — указали аналитики.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Другой вариант — злоумышленники пытаются получить конфиденциальные данные для доступа к личному кабинету в банке или оформления кредитов. В III квартале 2025 года зафиксирован рост подобных атак — на 50% больше инцидентов по сравнению со II кварталом.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Также мошенники под видом банковской техподдержки или сервисов для заработка убеждают пользователя установить поддельные программы. После этого вредоносное ПО на устройстве жертвы похищает личные данные и дает преступникам доступ к СМС. Особенно часто в сценариях, которые встречаются в популярных мессенджерах, используются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банковские сайты. Рост количества подобных схем в III квартале составил 35% относительно предыдущего квартала.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Распространена и схема, когда аферисты от лица руководителей компании убеждают сотрудников перевести деньги или передать конфиденциальные данные. Часто используется технология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дипфейк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— подмена голоса или изображения с помощью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нейросетей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В III квартале мошенники использовали такие сценарии на 30% чаще, чем во II квартале.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«Мы видим, как злоумышленники всё активнее используют новые технологии и психологическое давление для обмана жертв. Чтобы снизить риски, важно повышать уровень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киберграмотности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соблюдать цифровую гигиену и не сообщать личные данные непроверенным источникам», — добавил руководитель сервиса Алексей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Лужнов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067944" y="-3123728"/>
            <a:ext cx="936103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iz.ru/1980633/2025-10-29/rossian-predupredili-o-top-3-shemah-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mosennicestva-v-iii-kvartale-2025-goda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65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.1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itchFamily="34" charset="0"/>
                <a:cs typeface="Arial" pitchFamily="34" charset="0"/>
              </a:rPr>
              <a:t>7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1520" y="2492896"/>
            <a:ext cx="8630897" cy="396303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Горящие уловки: чего ждать от мошенников в сезон бронирования новогодних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туров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Злоумышленников привлекает повышенный спрос на январские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путешествия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Мошенники могут применять различные схемы для обмана россиян в сезон бронирования новогодних туров — об этом предупредили эксперты. Ажиотажный спрос на январские путешествия побуждает туристов быстро принимать финансовые решения, чтобы зафиксировать выгодные цены и гарантировать отдых. На этом фоне у них снижается бдительность, чем и пользуются злоумышленники. Подробности о том, каких схем ждать от мошенников в сезон бронирования новогодних туров, чем они опасны и как защититься от них, читайте в материале «Известий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Чем тематика бронирования новогодних туров интересна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мошенникам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Пик спроса на бронирование новогодних туров формирует для мошенников идеальные условия благодаря нескольким ключевым факторам, говорит в беседе с «Известиями» генеральный директор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Secure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-T (ГК «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Солар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») Харитон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Никишкин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Во-первых, ажиотажный спрос побуждает туристов быстро принимать финансовые решения, чтобы зафиксировать выгодные цены и гарантировать отдых в период наибольшего спроса, что снижает их бдительность.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— Во-вторых, мошенники искусственно создают ощущение дефицита, предлагая «последние горящие путевки», что заставляет людей совершать покупки без тщательной проверки предложения, — рассказывает эксперт. — Кроме того, значительный средний чек на новогодние туры делает этот вид мошенничества особенно доходным для злоумышленников.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Мошенники охотятся за персональными данными и финансами, а бронирование туров — сфера, где есть и то, и другое, дополняет GR-директор ИБ-компании «Код Безопасности» Александра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Шмигирилова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При этом всё больше людей планируют поездки онлайн, а не посещая агентства лично. Эта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открывает широкие возможности для злоумышленников: используя современные технологии, они находят лазейки для обмана покупателей и часто добиваются успеха.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103943" y="-3015716"/>
            <a:ext cx="1152127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iz.ru/1979702/dmitrii-bulgakov/gorasie-ulovki-cego-zdat-ot-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mosennikov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-v-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sezon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bronirovania-novogodnih-turov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196752"/>
            <a:ext cx="1197498" cy="11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2" y="1124744"/>
            <a:ext cx="1237374" cy="1200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07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2" y="980728"/>
            <a:ext cx="1237374" cy="1200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052736"/>
            <a:ext cx="1197498" cy="11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.1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itchFamily="34" charset="0"/>
                <a:cs typeface="Arial" pitchFamily="34" charset="0"/>
              </a:rPr>
              <a:t>8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1520" y="2235114"/>
            <a:ext cx="8630897" cy="440659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Какие схемы на тему новогодних туров возможны в 2025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конце 2025 года стоит ожидать эволюции традиционных схем мошенничества с бронированием новогодних туров в сторону цифровых каналов, рассказывает Харитон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Никишкин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 Наиболее вероятными являются создание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фейковых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турагентств в мессенджерах и социальных сетях, где будут предлагаться заведомо нереалистичные скидки, а также использование сайтов-клонов легальных туроператоров, где в адресе будет изменена всего одна буква.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— Эти ресурсы будут продвигать через контекстную рекламу и спам-рассылки, с целью сбора платежей и конфиденциальных данных граждан, — говорит собеседник «Известий».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конце 2025 года наблюдается рост фальшивых сайтов-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агрегаторов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и поддельных страниц известных компаний в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соцсетях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дополняет ведущий консультант по информационной безопасности R-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Vision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Карэн Багдасарян. Мошенники публикуют реальные фотографии отелей и положительные отзывы, но ссылки ведут на поддельные формы оплаты. В Сети активны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рассылки с логотипами туроператоров и сообщениями вроде: «Подтвердите бронирование до конца дня, иначе скидка пропадет».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Кроме того, мошенники могут размещать рекламу в тематических чатах и каналах, а также отправлять личные сообщения с «розыгрышами поездок», отмечает аналитик данных Координационного центра доменов .RU/.РФ Евгений Панков. Не исключено и появление мошеннических Telegram-ботов, предлагающих «подбор тура по лучшей цене» и автоматически собирающих персональные данные.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— Также, с ростом интереса к путешествиям по России, можно ожидать увеличения числа мошеннических схем, связанных с покупкой железнодорожных билетов, — рассказывает эксперт. — Недавно эксперты «Доменного патруля» выявили и заблокировали несколько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фишинговых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сайтов, маскировавшихся под официальный сайт РЖД.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Между тем, техническое воплощение схем обмана становится совершеннее, что затрудняет его распознавание. В частности, по словам Александры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Шмигириловой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если раньше фальшивый сайт можно было идентифицировать по некачественному дизайну, то сегодня с помощью искусственного интеллекта злоумышленники легко создают убедительные подделки. Для их проверки теперь требуется значительно больше времени и внимания, чем многие готовы уделить.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036206" y="-3053857"/>
            <a:ext cx="1152127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iz.ru/1979702/dmitrii-bulgakov/gorasie-ulovki-cego-zdat-ot-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mosennikov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-v-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sezon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bronirovania-novogodnih-turov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54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2" y="1148706"/>
            <a:ext cx="1237374" cy="1200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180359"/>
            <a:ext cx="1197498" cy="11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.1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itchFamily="34" charset="0"/>
                <a:cs typeface="Arial" pitchFamily="34" charset="0"/>
              </a:rPr>
              <a:t>9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12775" y="2636912"/>
            <a:ext cx="7919665" cy="331236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Конец года — время, когда возрастает риск активности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фишеров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скамеров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говорит старший контент-аналитик «Лаборатории Касперского» Татьяна Куликова. Прибегая к методам социальной инженерии, они могут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мимикрировать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например, под платформы бронирования отелей, сайты гостиниц, страницы перевозчиков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агрегаторов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по подбору билетов. Атакующим могут быть интересны учетные данные потенциальных путешественников, их финансовая информация и бонусные баллы в различных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сервисах. </a:t>
            </a:r>
          </a:p>
          <a:p>
            <a:pPr indent="271463" algn="just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Как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правило, такие сведения злоумышленники могут заполучить, используя зловредное ПО или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— отмечает эксперт. — Кроме того, мошенники могут украсть деньги пользователей: например, взять оплату за бронирование и исчезнуть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Чем опасны схемы на тему новогодних туров и как защититься от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них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Мошеннические схемы на тему новогодних туров в первую очередь нацелены на кражу денег, а их жертвами могут стать пользователи, которые заинтересованы в приобретении путевок на зимние каникулы, рассказывает руководитель BI.ZONE DRP Дмитрий Кирюшкин. При этом в некоторых случаях люди могут лишиться не только денег, но и персональных данных. Передавая чувствительную информацию, жертвы могут потерять доступ к аккаунтам в различных сервисах.</a:t>
            </a:r>
          </a:p>
          <a:p>
            <a:pPr indent="271463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— Главная опасность подобных схем в том, что человек сам передает мошенникам чувствительные данные — паспортные сведения, реквизиты банковских карт, а также коды из SMS, якобы «для подтверждения брони», — дополняет Евгений Панков.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036206" y="-3015716"/>
            <a:ext cx="1152127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iz.ru/1979702/dmitrii-bulgakov/gorasie-ulovki-cego-zdat-ot-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mosennikov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-v-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sezon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bronirovania-novogodnih-turov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49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ГТ">
      <a:dk1>
        <a:srgbClr val="1B3D57"/>
      </a:dk1>
      <a:lt1>
        <a:sysClr val="window" lastClr="FFFFFF"/>
      </a:lt1>
      <a:dk2>
        <a:srgbClr val="244473"/>
      </a:dk2>
      <a:lt2>
        <a:srgbClr val="FFFFFF"/>
      </a:lt2>
      <a:accent1>
        <a:srgbClr val="4F81BD"/>
      </a:accent1>
      <a:accent2>
        <a:srgbClr val="A23059"/>
      </a:accent2>
      <a:accent3>
        <a:srgbClr val="466858"/>
      </a:accent3>
      <a:accent4>
        <a:srgbClr val="5E323E"/>
      </a:accent4>
      <a:accent5>
        <a:srgbClr val="C5E5E9"/>
      </a:accent5>
      <a:accent6>
        <a:srgbClr val="E0B633"/>
      </a:accent6>
      <a:hlink>
        <a:srgbClr val="EDA8C4"/>
      </a:hlink>
      <a:folHlink>
        <a:srgbClr val="7A7A6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32634</TotalTime>
  <Words>1215</Words>
  <Application>Microsoft Office PowerPoint</Application>
  <PresentationFormat>Экран (4:3)</PresentationFormat>
  <Paragraphs>93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Преступления в информационно-коммуникационной сфере</vt:lpstr>
      <vt:lpstr>Концепция государственной системы противодействия противоправным деяниям, совершаемым с использованием информационно-коммуникационных технологий</vt:lpstr>
      <vt:lpstr>ОБЗОР МАТЕРИАЛОВ ИЗ СМИ, МЕССЕНДЖЕРОВ                                                                                                                                      на 01.11.2025</vt:lpstr>
      <vt:lpstr>ОБЗОР МАТЕРИАЛОВ ИЗ СМИ, МЕССЕНДЖЕРОВ                                                                                                                                      на 01.11.2025</vt:lpstr>
      <vt:lpstr>ОБЗОР МАТЕРИАЛОВ ИЗ СМИ, МЕССЕНДЖЕРОВ                                                                                                                                      на 01.11.2025</vt:lpstr>
      <vt:lpstr>ОБЗОР МАТЕРИАЛОВ ИЗ СМИ, МЕССЕНДЖЕРОВ                                                                                                                                      на 01.11.2025</vt:lpstr>
      <vt:lpstr>ОБЗОР МАТЕРИАЛОВ ИЗ СМИ, МЕССЕНДЖЕРОВ                                                                                                                                      на 01.11.2025</vt:lpstr>
      <vt:lpstr>Обзор материалов по противоправным деяниям,  совершаемым с использованием информационно-коммуникационных технологий</vt:lpstr>
      <vt:lpstr>Обзор материалов по противоправным деяниям,  совершаемым с использованием информационно-коммуникационных технологий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Крылова Евгения Игоревна</dc:creator>
  <cp:lastModifiedBy>PC124</cp:lastModifiedBy>
  <cp:revision>531</cp:revision>
  <cp:lastPrinted>2024-10-22T08:53:48Z</cp:lastPrinted>
  <dcterms:created xsi:type="dcterms:W3CDTF">2023-11-17T09:42:06Z</dcterms:created>
  <dcterms:modified xsi:type="dcterms:W3CDTF">2025-12-10T05:16:18Z</dcterms:modified>
</cp:coreProperties>
</file>