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7" r:id="rId2"/>
    <p:sldId id="344" r:id="rId3"/>
    <p:sldId id="346" r:id="rId4"/>
    <p:sldId id="325" r:id="rId5"/>
    <p:sldId id="339" r:id="rId6"/>
    <p:sldId id="340" r:id="rId7"/>
    <p:sldId id="350" r:id="rId8"/>
    <p:sldId id="337" r:id="rId9"/>
    <p:sldId id="349" r:id="rId10"/>
  </p:sldIdLst>
  <p:sldSz cx="9144000" cy="6858000" type="screen4x3"/>
  <p:notesSz cx="6797675" cy="9929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99CCFF"/>
    <a:srgbClr val="FFFF00"/>
    <a:srgbClr val="FFFFFF"/>
    <a:srgbClr val="FF0000"/>
    <a:srgbClr val="000066"/>
    <a:srgbClr val="CCFFCC"/>
    <a:srgbClr val="009999"/>
    <a:srgbClr val="66CCFF"/>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544" autoAdjust="0"/>
  </p:normalViewPr>
  <p:slideViewPr>
    <p:cSldViewPr>
      <p:cViewPr varScale="1">
        <p:scale>
          <a:sx n="93" d="100"/>
          <a:sy n="93" d="100"/>
        </p:scale>
        <p:origin x="20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100"/>
      <c:rotY val="190"/>
      <c:depthPercent val="100"/>
      <c:rAngAx val="0"/>
    </c:view3D>
    <c:floor>
      <c:thickness val="0"/>
      <c:spPr>
        <a:solidFill>
          <a:srgbClr val="C0C0C0"/>
        </a:solidFill>
        <a:ln w="3175">
          <a:solidFill>
            <a:srgbClr val="000000"/>
          </a:solidFill>
          <a:prstDash val="solid"/>
        </a:ln>
      </c:spPr>
    </c:floor>
    <c:sideWall>
      <c:thickness val="0"/>
      <c:spPr>
        <a:noFill/>
        <a:ln w="12700">
          <a:solidFill>
            <a:srgbClr val="000000"/>
          </a:solidFill>
          <a:prstDash val="sysDash"/>
        </a:ln>
      </c:spPr>
    </c:sideWall>
    <c:backWall>
      <c:thickness val="0"/>
      <c:spPr>
        <a:noFill/>
        <a:ln w="12700">
          <a:solidFill>
            <a:schemeClr val="tx1"/>
          </a:solidFill>
          <a:prstDash val="sysDash"/>
        </a:ln>
      </c:spPr>
    </c:backWall>
    <c:plotArea>
      <c:layout>
        <c:manualLayout>
          <c:layoutTarget val="inner"/>
          <c:xMode val="edge"/>
          <c:yMode val="edge"/>
          <c:x val="0.15580206086366333"/>
          <c:y val="2.7900767211790835E-2"/>
          <c:w val="0.83885902138258239"/>
          <c:h val="0.69215399757722595"/>
        </c:manualLayout>
      </c:layout>
      <c:bar3DChart>
        <c:barDir val="col"/>
        <c:grouping val="standard"/>
        <c:varyColors val="0"/>
        <c:dLbls>
          <c:showLegendKey val="0"/>
          <c:showVal val="1"/>
          <c:showCatName val="0"/>
          <c:showSerName val="0"/>
          <c:showPercent val="0"/>
          <c:showBubbleSize val="0"/>
        </c:dLbls>
        <c:gapWidth val="150"/>
        <c:shape val="box"/>
        <c:axId val="219459656"/>
        <c:axId val="221494632"/>
        <c:axId val="221235992"/>
      </c:bar3DChart>
      <c:catAx>
        <c:axId val="219459656"/>
        <c:scaling>
          <c:orientation val="minMax"/>
        </c:scaling>
        <c:delete val="0"/>
        <c:axPos val="b"/>
        <c:majorGridlines>
          <c:spPr>
            <a:ln w="2454">
              <a:solidFill>
                <a:srgbClr val="000000"/>
              </a:solidFill>
              <a:prstDash val="sysDash"/>
            </a:ln>
          </c:spPr>
        </c:majorGridlines>
        <c:numFmt formatCode="General" sourceLinked="1"/>
        <c:majorTickMark val="out"/>
        <c:minorTickMark val="none"/>
        <c:tickLblPos val="low"/>
        <c:spPr>
          <a:ln w="2454">
            <a:solidFill>
              <a:srgbClr val="000000"/>
            </a:solidFill>
            <a:prstDash val="solid"/>
          </a:ln>
        </c:spPr>
        <c:txPr>
          <a:bodyPr rot="0" vert="horz"/>
          <a:lstStyle/>
          <a:p>
            <a:pPr>
              <a:defRPr sz="1200" b="0" i="0" u="none" strike="noStrike" baseline="0">
                <a:solidFill>
                  <a:srgbClr val="000000"/>
                </a:solidFill>
                <a:latin typeface="Arial Cyr"/>
                <a:ea typeface="Arial Cyr"/>
                <a:cs typeface="Arial Cyr"/>
              </a:defRPr>
            </a:pPr>
            <a:endParaRPr lang="ru-RU"/>
          </a:p>
        </c:txPr>
        <c:crossAx val="221494632"/>
        <c:crosses val="autoZero"/>
        <c:auto val="1"/>
        <c:lblAlgn val="ctr"/>
        <c:lblOffset val="100"/>
        <c:tickLblSkip val="1"/>
        <c:tickMarkSkip val="1"/>
        <c:noMultiLvlLbl val="1"/>
      </c:catAx>
      <c:valAx>
        <c:axId val="221494632"/>
        <c:scaling>
          <c:orientation val="minMax"/>
          <c:max val="10"/>
          <c:min val="0"/>
        </c:scaling>
        <c:delete val="0"/>
        <c:axPos val="r"/>
        <c:majorGridlines>
          <c:spPr>
            <a:ln w="2454">
              <a:solidFill>
                <a:srgbClr val="000000"/>
              </a:solidFill>
              <a:prstDash val="sysDash"/>
            </a:ln>
          </c:spPr>
        </c:majorGridlines>
        <c:minorGridlines/>
        <c:title>
          <c:tx>
            <c:rich>
              <a:bodyPr/>
              <a:lstStyle/>
              <a:p>
                <a:pPr>
                  <a:defRPr sz="1082" b="0" i="0" u="none" strike="noStrike" baseline="0">
                    <a:solidFill>
                      <a:srgbClr val="000000"/>
                    </a:solidFill>
                    <a:latin typeface="Arial Cyr"/>
                    <a:ea typeface="Arial Cyr"/>
                    <a:cs typeface="Arial Cyr"/>
                  </a:defRPr>
                </a:pPr>
                <a:r>
                  <a:rPr lang="ru-RU" dirty="0" smtClean="0"/>
                  <a:t>Ед.</a:t>
                </a:r>
                <a:endParaRPr lang="ru-RU" dirty="0"/>
              </a:p>
            </c:rich>
          </c:tx>
          <c:layout>
            <c:manualLayout>
              <c:xMode val="edge"/>
              <c:yMode val="edge"/>
              <c:x val="0.37122488677064863"/>
              <c:y val="0.32608343428225317"/>
            </c:manualLayout>
          </c:layout>
          <c:overlay val="0"/>
          <c:spPr>
            <a:noFill/>
            <a:ln w="19632">
              <a:noFill/>
            </a:ln>
          </c:spPr>
        </c:title>
        <c:numFmt formatCode="0" sourceLinked="0"/>
        <c:majorTickMark val="out"/>
        <c:minorTickMark val="in"/>
        <c:tickLblPos val="nextTo"/>
        <c:spPr>
          <a:ln w="2454">
            <a:solidFill>
              <a:srgbClr val="000000"/>
            </a:solidFill>
            <a:prstDash val="solid"/>
          </a:ln>
        </c:spPr>
        <c:txPr>
          <a:bodyPr rot="0" vert="horz"/>
          <a:lstStyle/>
          <a:p>
            <a:pPr>
              <a:defRPr sz="1200" b="0" i="0" u="none" strike="noStrike" baseline="0">
                <a:solidFill>
                  <a:srgbClr val="000000"/>
                </a:solidFill>
                <a:latin typeface="Arial Cyr"/>
                <a:ea typeface="Arial Cyr"/>
                <a:cs typeface="Arial Cyr"/>
              </a:defRPr>
            </a:pPr>
            <a:endParaRPr lang="ru-RU"/>
          </a:p>
        </c:txPr>
        <c:crossAx val="219459656"/>
        <c:crosses val="autoZero"/>
        <c:crossBetween val="between"/>
        <c:majorUnit val="10"/>
      </c:valAx>
      <c:serAx>
        <c:axId val="221235992"/>
        <c:scaling>
          <c:orientation val="minMax"/>
        </c:scaling>
        <c:delete val="1"/>
        <c:axPos val="b"/>
        <c:majorGridlines>
          <c:spPr>
            <a:ln w="2454">
              <a:solidFill>
                <a:srgbClr val="000000"/>
              </a:solidFill>
              <a:prstDash val="sysDash"/>
            </a:ln>
          </c:spPr>
        </c:majorGridlines>
        <c:majorTickMark val="out"/>
        <c:minorTickMark val="none"/>
        <c:tickLblPos val="nextTo"/>
        <c:crossAx val="221494632"/>
        <c:crosses val="autoZero"/>
      </c:serAx>
    </c:plotArea>
    <c:legend>
      <c:legendPos val="r"/>
      <c:layout>
        <c:manualLayout>
          <c:xMode val="edge"/>
          <c:yMode val="edge"/>
          <c:x val="0.36352299263910093"/>
          <c:y val="0.68543609933373717"/>
          <c:w val="0.35277930504812693"/>
          <c:h val="0.22482031092267313"/>
        </c:manualLayout>
      </c:layout>
      <c:overlay val="0"/>
      <c:spPr>
        <a:noFill/>
        <a:ln w="19632">
          <a:noFill/>
        </a:ln>
      </c:spPr>
      <c:txPr>
        <a:bodyPr/>
        <a:lstStyle/>
        <a:p>
          <a:pPr>
            <a:defRPr sz="993" b="0" i="0" u="none" strike="noStrike" baseline="0">
              <a:solidFill>
                <a:srgbClr val="000000"/>
              </a:solidFill>
              <a:latin typeface="Arial Cyr"/>
              <a:ea typeface="Arial Cyr"/>
              <a:cs typeface="Arial Cyr"/>
            </a:defRPr>
          </a:pPr>
          <a:endParaRPr lang="ru-RU"/>
        </a:p>
      </c:txPr>
    </c:legend>
    <c:plotVisOnly val="1"/>
    <c:dispBlanksAs val="gap"/>
    <c:showDLblsOverMax val="0"/>
  </c:chart>
  <c:spPr>
    <a:noFill/>
    <a:ln>
      <a:noFill/>
    </a:ln>
  </c:spPr>
  <c:txPr>
    <a:bodyPr/>
    <a:lstStyle/>
    <a:p>
      <a:pPr>
        <a:defRPr sz="773" b="0" i="0" u="none" strike="noStrike" baseline="0">
          <a:solidFill>
            <a:srgbClr val="000000"/>
          </a:solidFill>
          <a:latin typeface="Arial Cyr"/>
          <a:ea typeface="Arial Cyr"/>
          <a:cs typeface="Arial Cyr"/>
        </a:defRPr>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100"/>
      <c:rotY val="190"/>
      <c:depthPercent val="100"/>
      <c:rAngAx val="0"/>
    </c:view3D>
    <c:floor>
      <c:thickness val="0"/>
      <c:spPr>
        <a:solidFill>
          <a:srgbClr val="C0C0C0"/>
        </a:solidFill>
        <a:ln w="3175">
          <a:solidFill>
            <a:srgbClr val="000000"/>
          </a:solidFill>
          <a:prstDash val="solid"/>
        </a:ln>
      </c:spPr>
    </c:floor>
    <c:sideWall>
      <c:thickness val="0"/>
      <c:spPr>
        <a:noFill/>
        <a:ln w="12700">
          <a:solidFill>
            <a:srgbClr val="000000"/>
          </a:solidFill>
          <a:prstDash val="sysDash"/>
        </a:ln>
      </c:spPr>
    </c:sideWall>
    <c:backWall>
      <c:thickness val="0"/>
      <c:spPr>
        <a:noFill/>
        <a:ln w="12700">
          <a:solidFill>
            <a:schemeClr val="tx1"/>
          </a:solidFill>
          <a:prstDash val="sysDash"/>
        </a:ln>
      </c:spPr>
    </c:backWall>
    <c:plotArea>
      <c:layout>
        <c:manualLayout>
          <c:layoutTarget val="inner"/>
          <c:xMode val="edge"/>
          <c:yMode val="edge"/>
          <c:x val="0.15580206086366333"/>
          <c:y val="2.7900767211790835E-2"/>
          <c:w val="0.83885902138258239"/>
          <c:h val="0.69215399757722595"/>
        </c:manualLayout>
      </c:layout>
      <c:bar3DChart>
        <c:barDir val="col"/>
        <c:grouping val="standard"/>
        <c:varyColors val="0"/>
        <c:dLbls>
          <c:showLegendKey val="0"/>
          <c:showVal val="1"/>
          <c:showCatName val="0"/>
          <c:showSerName val="0"/>
          <c:showPercent val="0"/>
          <c:showBubbleSize val="0"/>
        </c:dLbls>
        <c:gapWidth val="150"/>
        <c:shape val="box"/>
        <c:axId val="221495416"/>
        <c:axId val="221490712"/>
        <c:axId val="221236416"/>
      </c:bar3DChart>
      <c:catAx>
        <c:axId val="221495416"/>
        <c:scaling>
          <c:orientation val="minMax"/>
        </c:scaling>
        <c:delete val="0"/>
        <c:axPos val="b"/>
        <c:majorGridlines>
          <c:spPr>
            <a:ln w="2454">
              <a:solidFill>
                <a:srgbClr val="000000"/>
              </a:solidFill>
              <a:prstDash val="sysDash"/>
            </a:ln>
          </c:spPr>
        </c:majorGridlines>
        <c:numFmt formatCode="General" sourceLinked="1"/>
        <c:majorTickMark val="out"/>
        <c:minorTickMark val="none"/>
        <c:tickLblPos val="low"/>
        <c:spPr>
          <a:ln w="2454">
            <a:solidFill>
              <a:srgbClr val="000000"/>
            </a:solidFill>
            <a:prstDash val="solid"/>
          </a:ln>
        </c:spPr>
        <c:txPr>
          <a:bodyPr rot="0" vert="horz"/>
          <a:lstStyle/>
          <a:p>
            <a:pPr>
              <a:defRPr sz="1200" b="0" i="0" u="none" strike="noStrike" baseline="0">
                <a:solidFill>
                  <a:srgbClr val="000000"/>
                </a:solidFill>
                <a:latin typeface="Arial Cyr"/>
                <a:ea typeface="Arial Cyr"/>
                <a:cs typeface="Arial Cyr"/>
              </a:defRPr>
            </a:pPr>
            <a:endParaRPr lang="ru-RU"/>
          </a:p>
        </c:txPr>
        <c:crossAx val="221490712"/>
        <c:crosses val="autoZero"/>
        <c:auto val="1"/>
        <c:lblAlgn val="ctr"/>
        <c:lblOffset val="100"/>
        <c:tickLblSkip val="1"/>
        <c:tickMarkSkip val="1"/>
        <c:noMultiLvlLbl val="1"/>
      </c:catAx>
      <c:valAx>
        <c:axId val="221490712"/>
        <c:scaling>
          <c:orientation val="minMax"/>
          <c:max val="10"/>
          <c:min val="0"/>
        </c:scaling>
        <c:delete val="0"/>
        <c:axPos val="r"/>
        <c:majorGridlines>
          <c:spPr>
            <a:ln w="2454">
              <a:solidFill>
                <a:srgbClr val="000000"/>
              </a:solidFill>
              <a:prstDash val="sysDash"/>
            </a:ln>
          </c:spPr>
        </c:majorGridlines>
        <c:minorGridlines/>
        <c:title>
          <c:tx>
            <c:rich>
              <a:bodyPr/>
              <a:lstStyle/>
              <a:p>
                <a:pPr>
                  <a:defRPr sz="1082" b="0" i="0" u="none" strike="noStrike" baseline="0">
                    <a:solidFill>
                      <a:srgbClr val="000000"/>
                    </a:solidFill>
                    <a:latin typeface="Arial Cyr"/>
                    <a:ea typeface="Arial Cyr"/>
                    <a:cs typeface="Arial Cyr"/>
                  </a:defRPr>
                </a:pPr>
                <a:r>
                  <a:rPr lang="ru-RU" dirty="0" smtClean="0"/>
                  <a:t>Ед.</a:t>
                </a:r>
                <a:endParaRPr lang="ru-RU" dirty="0"/>
              </a:p>
            </c:rich>
          </c:tx>
          <c:layout>
            <c:manualLayout>
              <c:xMode val="edge"/>
              <c:yMode val="edge"/>
              <c:x val="0.37122488677064863"/>
              <c:y val="0.32608343428225317"/>
            </c:manualLayout>
          </c:layout>
          <c:overlay val="0"/>
          <c:spPr>
            <a:noFill/>
            <a:ln w="19632">
              <a:noFill/>
            </a:ln>
          </c:spPr>
        </c:title>
        <c:numFmt formatCode="0" sourceLinked="0"/>
        <c:majorTickMark val="out"/>
        <c:minorTickMark val="in"/>
        <c:tickLblPos val="nextTo"/>
        <c:spPr>
          <a:ln w="2454">
            <a:solidFill>
              <a:srgbClr val="000000"/>
            </a:solidFill>
            <a:prstDash val="solid"/>
          </a:ln>
        </c:spPr>
        <c:txPr>
          <a:bodyPr rot="0" vert="horz"/>
          <a:lstStyle/>
          <a:p>
            <a:pPr>
              <a:defRPr sz="1200" b="0" i="0" u="none" strike="noStrike" baseline="0">
                <a:solidFill>
                  <a:srgbClr val="000000"/>
                </a:solidFill>
                <a:latin typeface="Arial Cyr"/>
                <a:ea typeface="Arial Cyr"/>
                <a:cs typeface="Arial Cyr"/>
              </a:defRPr>
            </a:pPr>
            <a:endParaRPr lang="ru-RU"/>
          </a:p>
        </c:txPr>
        <c:crossAx val="221495416"/>
        <c:crosses val="autoZero"/>
        <c:crossBetween val="between"/>
        <c:majorUnit val="10"/>
      </c:valAx>
      <c:serAx>
        <c:axId val="221236416"/>
        <c:scaling>
          <c:orientation val="minMax"/>
        </c:scaling>
        <c:delete val="1"/>
        <c:axPos val="b"/>
        <c:majorGridlines>
          <c:spPr>
            <a:ln w="2454">
              <a:solidFill>
                <a:srgbClr val="000000"/>
              </a:solidFill>
              <a:prstDash val="sysDash"/>
            </a:ln>
          </c:spPr>
        </c:majorGridlines>
        <c:majorTickMark val="out"/>
        <c:minorTickMark val="none"/>
        <c:tickLblPos val="nextTo"/>
        <c:crossAx val="221490712"/>
        <c:crosses val="autoZero"/>
      </c:serAx>
    </c:plotArea>
    <c:legend>
      <c:legendPos val="r"/>
      <c:layout>
        <c:manualLayout>
          <c:xMode val="edge"/>
          <c:yMode val="edge"/>
          <c:x val="0.36352299263910093"/>
          <c:y val="0.68543609933373717"/>
          <c:w val="0.35277930504812693"/>
          <c:h val="0.22482031092267313"/>
        </c:manualLayout>
      </c:layout>
      <c:overlay val="0"/>
      <c:spPr>
        <a:noFill/>
        <a:ln w="19632">
          <a:noFill/>
        </a:ln>
      </c:spPr>
      <c:txPr>
        <a:bodyPr/>
        <a:lstStyle/>
        <a:p>
          <a:pPr>
            <a:defRPr sz="993" b="0" i="0" u="none" strike="noStrike" baseline="0">
              <a:solidFill>
                <a:srgbClr val="000000"/>
              </a:solidFill>
              <a:latin typeface="Arial Cyr"/>
              <a:ea typeface="Arial Cyr"/>
              <a:cs typeface="Arial Cyr"/>
            </a:defRPr>
          </a:pPr>
          <a:endParaRPr lang="ru-RU"/>
        </a:p>
      </c:txPr>
    </c:legend>
    <c:plotVisOnly val="1"/>
    <c:dispBlanksAs val="gap"/>
    <c:showDLblsOverMax val="0"/>
  </c:chart>
  <c:spPr>
    <a:noFill/>
    <a:ln>
      <a:noFill/>
    </a:ln>
  </c:spPr>
  <c:txPr>
    <a:bodyPr/>
    <a:lstStyle/>
    <a:p>
      <a:pPr>
        <a:defRPr sz="773" b="0" i="0" u="none" strike="noStrike" baseline="0">
          <a:solidFill>
            <a:srgbClr val="000000"/>
          </a:solidFill>
          <a:latin typeface="Arial Cyr"/>
          <a:ea typeface="Arial Cyr"/>
          <a:cs typeface="Arial Cyr"/>
        </a:defRPr>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491"/>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491"/>
          </a:xfrm>
          <a:prstGeom prst="rect">
            <a:avLst/>
          </a:prstGeom>
        </p:spPr>
        <p:txBody>
          <a:bodyPr vert="horz" lIns="91440" tIns="45720" rIns="91440" bIns="45720" rtlCol="0"/>
          <a:lstStyle>
            <a:lvl1pPr algn="r">
              <a:defRPr sz="1200"/>
            </a:lvl1pPr>
          </a:lstStyle>
          <a:p>
            <a:fld id="{F4EC8CB7-5F9F-4DD4-BF09-22985053AA72}" type="datetimeFigureOut">
              <a:rPr lang="ru-RU" smtClean="0"/>
              <a:t>25.08.2025</a:t>
            </a:fld>
            <a:endParaRPr lang="ru-RU"/>
          </a:p>
        </p:txBody>
      </p:sp>
      <p:sp>
        <p:nvSpPr>
          <p:cNvPr id="4" name="Образ слайда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6661"/>
            <a:ext cx="5438140" cy="4468416"/>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31599"/>
            <a:ext cx="2945659" cy="49649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31599"/>
            <a:ext cx="2945659" cy="496491"/>
          </a:xfrm>
          <a:prstGeom prst="rect">
            <a:avLst/>
          </a:prstGeom>
        </p:spPr>
        <p:txBody>
          <a:bodyPr vert="horz" lIns="91440" tIns="45720" rIns="91440" bIns="45720" rtlCol="0" anchor="b"/>
          <a:lstStyle>
            <a:lvl1pPr algn="r">
              <a:defRPr sz="1200"/>
            </a:lvl1pPr>
          </a:lstStyle>
          <a:p>
            <a:fld id="{B70C3A14-AD90-463F-8110-76C7144E8C73}" type="slidenum">
              <a:rPr lang="ru-RU" smtClean="0"/>
              <a:t>‹#›</a:t>
            </a:fld>
            <a:endParaRPr lang="ru-RU"/>
          </a:p>
        </p:txBody>
      </p:sp>
    </p:spTree>
    <p:extLst>
      <p:ext uri="{BB962C8B-B14F-4D97-AF65-F5344CB8AC3E}">
        <p14:creationId xmlns:p14="http://schemas.microsoft.com/office/powerpoint/2010/main" val="2401346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1</a:t>
            </a:fld>
            <a:endParaRPr lang="ru-RU"/>
          </a:p>
        </p:txBody>
      </p:sp>
    </p:spTree>
    <p:extLst>
      <p:ext uri="{BB962C8B-B14F-4D97-AF65-F5344CB8AC3E}">
        <p14:creationId xmlns:p14="http://schemas.microsoft.com/office/powerpoint/2010/main" val="2969916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2</a:t>
            </a:fld>
            <a:endParaRPr lang="ru-RU"/>
          </a:p>
        </p:txBody>
      </p:sp>
    </p:spTree>
    <p:extLst>
      <p:ext uri="{BB962C8B-B14F-4D97-AF65-F5344CB8AC3E}">
        <p14:creationId xmlns:p14="http://schemas.microsoft.com/office/powerpoint/2010/main" val="2898272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smtClean="0"/>
          </a:p>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3</a:t>
            </a:fld>
            <a:endParaRPr lang="ru-RU"/>
          </a:p>
        </p:txBody>
      </p:sp>
    </p:spTree>
    <p:extLst>
      <p:ext uri="{BB962C8B-B14F-4D97-AF65-F5344CB8AC3E}">
        <p14:creationId xmlns:p14="http://schemas.microsoft.com/office/powerpoint/2010/main" val="3248512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smtClean="0"/>
          </a:p>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4</a:t>
            </a:fld>
            <a:endParaRPr lang="ru-RU"/>
          </a:p>
        </p:txBody>
      </p:sp>
    </p:spTree>
    <p:extLst>
      <p:ext uri="{BB962C8B-B14F-4D97-AF65-F5344CB8AC3E}">
        <p14:creationId xmlns:p14="http://schemas.microsoft.com/office/powerpoint/2010/main" val="281975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5</a:t>
            </a:fld>
            <a:endParaRPr lang="ru-RU"/>
          </a:p>
        </p:txBody>
      </p:sp>
    </p:spTree>
    <p:extLst>
      <p:ext uri="{BB962C8B-B14F-4D97-AF65-F5344CB8AC3E}">
        <p14:creationId xmlns:p14="http://schemas.microsoft.com/office/powerpoint/2010/main" val="184640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6</a:t>
            </a:fld>
            <a:endParaRPr lang="ru-RU"/>
          </a:p>
        </p:txBody>
      </p:sp>
    </p:spTree>
    <p:extLst>
      <p:ext uri="{BB962C8B-B14F-4D97-AF65-F5344CB8AC3E}">
        <p14:creationId xmlns:p14="http://schemas.microsoft.com/office/powerpoint/2010/main" val="2771523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7</a:t>
            </a:fld>
            <a:endParaRPr lang="ru-RU"/>
          </a:p>
        </p:txBody>
      </p:sp>
    </p:spTree>
    <p:extLst>
      <p:ext uri="{BB962C8B-B14F-4D97-AF65-F5344CB8AC3E}">
        <p14:creationId xmlns:p14="http://schemas.microsoft.com/office/powerpoint/2010/main" val="1553266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8</a:t>
            </a:fld>
            <a:endParaRPr lang="ru-RU"/>
          </a:p>
        </p:txBody>
      </p:sp>
    </p:spTree>
    <p:extLst>
      <p:ext uri="{BB962C8B-B14F-4D97-AF65-F5344CB8AC3E}">
        <p14:creationId xmlns:p14="http://schemas.microsoft.com/office/powerpoint/2010/main" val="1190180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9</a:t>
            </a:fld>
            <a:endParaRPr lang="ru-RU"/>
          </a:p>
        </p:txBody>
      </p:sp>
    </p:spTree>
    <p:extLst>
      <p:ext uri="{BB962C8B-B14F-4D97-AF65-F5344CB8AC3E}">
        <p14:creationId xmlns:p14="http://schemas.microsoft.com/office/powerpoint/2010/main" val="67331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6352098-7E15-4FDB-8FD6-4C69421ED116}" type="datetimeFigureOut">
              <a:rPr lang="ru-RU" smtClean="0"/>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3957174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352098-7E15-4FDB-8FD6-4C69421ED116}" type="datetimeFigureOut">
              <a:rPr lang="ru-RU" smtClean="0"/>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95222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352098-7E15-4FDB-8FD6-4C69421ED116}" type="datetimeFigureOut">
              <a:rPr lang="ru-RU" smtClean="0"/>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2224370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352098-7E15-4FDB-8FD6-4C69421ED116}" type="datetimeFigureOut">
              <a:rPr lang="ru-RU" smtClean="0"/>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4169388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6352098-7E15-4FDB-8FD6-4C69421ED116}" type="datetimeFigureOut">
              <a:rPr lang="ru-RU" smtClean="0"/>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107613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6352098-7E15-4FDB-8FD6-4C69421ED116}" type="datetimeFigureOut">
              <a:rPr lang="ru-RU" smtClean="0"/>
              <a:t>25.08.2025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4224030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6352098-7E15-4FDB-8FD6-4C69421ED116}" type="datetimeFigureOut">
              <a:rPr lang="ru-RU" smtClean="0"/>
              <a:t>25.08.2025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609246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6352098-7E15-4FDB-8FD6-4C69421ED116}" type="datetimeFigureOut">
              <a:rPr lang="ru-RU" smtClean="0"/>
              <a:t>25.08.2025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307437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6352098-7E15-4FDB-8FD6-4C69421ED116}" type="datetimeFigureOut">
              <a:rPr lang="ru-RU" smtClean="0"/>
              <a:t>25.08.2025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4092008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352098-7E15-4FDB-8FD6-4C69421ED116}" type="datetimeFigureOut">
              <a:rPr lang="ru-RU" smtClean="0"/>
              <a:t>25.08.2025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4061527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352098-7E15-4FDB-8FD6-4C69421ED116}" type="datetimeFigureOut">
              <a:rPr lang="ru-RU" smtClean="0"/>
              <a:t>25.08.2025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2154688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352098-7E15-4FDB-8FD6-4C69421ED116}" type="datetimeFigureOut">
              <a:rPr lang="ru-RU" smtClean="0"/>
              <a:t>25.08.2025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A2299-2FE8-4261-8345-8489DC359BA6}" type="slidenum">
              <a:rPr lang="ru-RU" smtClean="0"/>
              <a:t>‹#›</a:t>
            </a:fld>
            <a:endParaRPr lang="ru-RU"/>
          </a:p>
        </p:txBody>
      </p:sp>
    </p:spTree>
    <p:extLst>
      <p:ext uri="{BB962C8B-B14F-4D97-AF65-F5344CB8AC3E}">
        <p14:creationId xmlns:p14="http://schemas.microsoft.com/office/powerpoint/2010/main" val="2111842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1.jpe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5.jpe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6.jpeg"/><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7.jpeg"/><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4897" y="7937"/>
            <a:ext cx="9144000" cy="6869347"/>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Прямоугольник 6"/>
          <p:cNvSpPr/>
          <p:nvPr/>
        </p:nvSpPr>
        <p:spPr>
          <a:xfrm>
            <a:off x="9053" y="1916832"/>
            <a:ext cx="9100050" cy="1815882"/>
          </a:xfrm>
          <a:prstGeom prst="rect">
            <a:avLst/>
          </a:prstGeom>
        </p:spPr>
        <p:txBody>
          <a:bodyPr wrap="square">
            <a:spAutoFit/>
          </a:bodyPr>
          <a:lstStyle/>
          <a:p>
            <a:pPr algn="ctr"/>
            <a:r>
              <a:rPr lang="ru-RU" sz="2800" b="1" dirty="0">
                <a:solidFill>
                  <a:schemeClr val="bg1"/>
                </a:solidFill>
                <a:latin typeface="Arial" pitchFamily="34" charset="0"/>
                <a:cs typeface="Arial" pitchFamily="34" charset="0"/>
              </a:rPr>
              <a:t>ОБЗОР МАТЕРИАЛОВ</a:t>
            </a:r>
          </a:p>
          <a:p>
            <a:pPr algn="ctr"/>
            <a:r>
              <a:rPr lang="ru-RU" sz="2800" b="1" dirty="0">
                <a:solidFill>
                  <a:schemeClr val="bg1"/>
                </a:solidFill>
                <a:latin typeface="Arial" pitchFamily="34" charset="0"/>
                <a:cs typeface="Arial" pitchFamily="34" charset="0"/>
              </a:rPr>
              <a:t>по противоправным деяниям, </a:t>
            </a:r>
            <a:endParaRPr lang="ru-RU" sz="2800" b="1" dirty="0" smtClean="0">
              <a:solidFill>
                <a:schemeClr val="bg1"/>
              </a:solidFill>
              <a:latin typeface="Arial" pitchFamily="34" charset="0"/>
              <a:cs typeface="Arial" pitchFamily="34" charset="0"/>
            </a:endParaRPr>
          </a:p>
          <a:p>
            <a:pPr algn="ctr"/>
            <a:r>
              <a:rPr lang="ru-RU" sz="2800" b="1" dirty="0" smtClean="0">
                <a:solidFill>
                  <a:schemeClr val="bg1"/>
                </a:solidFill>
                <a:latin typeface="Arial" pitchFamily="34" charset="0"/>
                <a:cs typeface="Arial" pitchFamily="34" charset="0"/>
              </a:rPr>
              <a:t>совершаемым </a:t>
            </a:r>
            <a:r>
              <a:rPr lang="ru-RU" sz="2800" b="1" dirty="0">
                <a:solidFill>
                  <a:schemeClr val="bg1"/>
                </a:solidFill>
                <a:latin typeface="Arial" pitchFamily="34" charset="0"/>
                <a:cs typeface="Arial" pitchFamily="34" charset="0"/>
              </a:rPr>
              <a:t>с использованием</a:t>
            </a:r>
          </a:p>
          <a:p>
            <a:pPr algn="ctr"/>
            <a:r>
              <a:rPr lang="ru-RU" sz="2800" b="1" dirty="0">
                <a:solidFill>
                  <a:schemeClr val="bg1"/>
                </a:solidFill>
                <a:latin typeface="Arial" pitchFamily="34" charset="0"/>
                <a:cs typeface="Arial" pitchFamily="34" charset="0"/>
              </a:rPr>
              <a:t>информационно-коммуникационных </a:t>
            </a:r>
            <a:r>
              <a:rPr lang="ru-RU" sz="2800" b="1" dirty="0" smtClean="0">
                <a:solidFill>
                  <a:schemeClr val="bg1"/>
                </a:solidFill>
                <a:latin typeface="Arial" pitchFamily="34" charset="0"/>
                <a:cs typeface="Arial" pitchFamily="34" charset="0"/>
              </a:rPr>
              <a:t>технологий</a:t>
            </a:r>
            <a:endParaRPr lang="ru-RU" sz="2800" b="1" dirty="0">
              <a:solidFill>
                <a:schemeClr val="bg1"/>
              </a:solidFill>
              <a:latin typeface="Arial" pitchFamily="34" charset="0"/>
              <a:cs typeface="Arial" pitchFamily="34" charset="0"/>
            </a:endParaRPr>
          </a:p>
        </p:txBody>
      </p:sp>
      <p:sp>
        <p:nvSpPr>
          <p:cNvPr id="8" name="Подзаголовок 2"/>
          <p:cNvSpPr txBox="1">
            <a:spLocks/>
          </p:cNvSpPr>
          <p:nvPr/>
        </p:nvSpPr>
        <p:spPr>
          <a:xfrm>
            <a:off x="0" y="6331024"/>
            <a:ext cx="9144000" cy="9144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ru-RU" sz="1400" dirty="0">
                <a:solidFill>
                  <a:schemeClr val="bg1"/>
                </a:solidFill>
                <a:latin typeface="Arial" pitchFamily="34" charset="0"/>
                <a:cs typeface="Arial" pitchFamily="34" charset="0"/>
              </a:rPr>
              <a:t>Тюмень, </a:t>
            </a:r>
            <a:r>
              <a:rPr lang="ru-RU" sz="1400" dirty="0" smtClean="0">
                <a:solidFill>
                  <a:schemeClr val="bg1"/>
                </a:solidFill>
                <a:latin typeface="Arial" pitchFamily="34" charset="0"/>
                <a:cs typeface="Arial" pitchFamily="34" charset="0"/>
              </a:rPr>
              <a:t>2025</a:t>
            </a:r>
            <a:endParaRPr lang="ru-RU" sz="1400" dirty="0">
              <a:solidFill>
                <a:schemeClr val="bg1"/>
              </a:solidFill>
              <a:latin typeface="Arial" pitchFamily="34" charset="0"/>
              <a:cs typeface="Arial" pitchFamily="34" charset="0"/>
            </a:endParaRPr>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3" y="6616616"/>
            <a:ext cx="9144000" cy="243677"/>
          </a:xfrm>
          <a:prstGeom prst="rect">
            <a:avLst/>
          </a:prstGeom>
        </p:spPr>
      </p:pic>
    </p:spTree>
    <p:extLst>
      <p:ext uri="{BB962C8B-B14F-4D97-AF65-F5344CB8AC3E}">
        <p14:creationId xmlns:p14="http://schemas.microsoft.com/office/powerpoint/2010/main" val="2431548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icture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648071"/>
            <a:ext cx="9144000" cy="6185049"/>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0" y="-27384"/>
            <a:ext cx="9143999" cy="648072"/>
          </a:xfrm>
        </p:spPr>
        <p:txBody>
          <a:bodyPr>
            <a:noAutofit/>
          </a:bodyPr>
          <a:lstStyle/>
          <a:p>
            <a:pPr>
              <a:spcAft>
                <a:spcPts val="0"/>
              </a:spcAft>
            </a:pPr>
            <a:r>
              <a:rPr lang="ru-RU" sz="1600" b="1" dirty="0" smtClean="0">
                <a:solidFill>
                  <a:schemeClr val="bg1"/>
                </a:solidFill>
                <a:latin typeface="Arial" pitchFamily="34" charset="0"/>
                <a:cs typeface="Arial" pitchFamily="34" charset="0"/>
              </a:rPr>
              <a:t>Обзор материалов по </a:t>
            </a:r>
            <a:r>
              <a:rPr lang="ru-RU" sz="1600" b="1" dirty="0">
                <a:solidFill>
                  <a:schemeClr val="bg1"/>
                </a:solidFill>
                <a:latin typeface="Arial" pitchFamily="34" charset="0"/>
                <a:cs typeface="Arial" pitchFamily="34" charset="0"/>
              </a:rPr>
              <a:t>противоправным деяниям, </a:t>
            </a:r>
            <a:r>
              <a:rPr lang="ru-RU" sz="1600" b="1" dirty="0" smtClean="0">
                <a:solidFill>
                  <a:schemeClr val="bg1"/>
                </a:solidFill>
                <a:latin typeface="Arial" pitchFamily="34" charset="0"/>
                <a:cs typeface="Arial" pitchFamily="34" charset="0"/>
              </a:rPr>
              <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совершаемым </a:t>
            </a:r>
            <a:r>
              <a:rPr lang="ru-RU" sz="1600" b="1" dirty="0">
                <a:solidFill>
                  <a:schemeClr val="bg1"/>
                </a:solidFill>
                <a:latin typeface="Arial" pitchFamily="34" charset="0"/>
                <a:cs typeface="Arial" pitchFamily="34" charset="0"/>
              </a:rPr>
              <a:t>с использованием информационно-коммуникационных технологий</a:t>
            </a:r>
          </a:p>
        </p:txBody>
      </p:sp>
      <p:pic>
        <p:nvPicPr>
          <p:cNvPr id="28" name="Рисунок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TextBox 21"/>
          <p:cNvSpPr txBox="1"/>
          <p:nvPr/>
        </p:nvSpPr>
        <p:spPr>
          <a:xfrm>
            <a:off x="8823768" y="6453336"/>
            <a:ext cx="356744" cy="307777"/>
          </a:xfrm>
          <a:prstGeom prst="rect">
            <a:avLst/>
          </a:prstGeom>
          <a:noFill/>
        </p:spPr>
        <p:txBody>
          <a:bodyPr wrap="square" rtlCol="0">
            <a:spAutoFit/>
          </a:bodyPr>
          <a:lstStyle/>
          <a:p>
            <a:r>
              <a:rPr lang="ru-RU" sz="1400" b="1" dirty="0">
                <a:latin typeface="Arial" pitchFamily="34" charset="0"/>
                <a:cs typeface="Arial" pitchFamily="34" charset="0"/>
              </a:rPr>
              <a:t>2</a:t>
            </a:r>
          </a:p>
        </p:txBody>
      </p:sp>
      <p:sp>
        <p:nvSpPr>
          <p:cNvPr id="11" name="TextBox 10"/>
          <p:cNvSpPr txBox="1"/>
          <p:nvPr/>
        </p:nvSpPr>
        <p:spPr>
          <a:xfrm>
            <a:off x="612776" y="5459290"/>
            <a:ext cx="4895328" cy="954107"/>
          </a:xfrm>
          <a:prstGeom prst="rect">
            <a:avLst/>
          </a:prstGeom>
          <a:noFill/>
        </p:spPr>
        <p:txBody>
          <a:bodyPr wrap="square" rtlCol="0">
            <a:spAutoFit/>
          </a:bodyPr>
          <a:lstStyle/>
          <a:p>
            <a:pPr algn="ctr"/>
            <a:r>
              <a:rPr lang="ru-RU" sz="2800" b="1" dirty="0" smtClean="0">
                <a:solidFill>
                  <a:schemeClr val="accent6"/>
                </a:solidFill>
                <a:latin typeface="Arial" pitchFamily="34" charset="0"/>
                <a:cs typeface="Arial" pitchFamily="34" charset="0"/>
              </a:rPr>
              <a:t>«Предупрежден – </a:t>
            </a:r>
          </a:p>
          <a:p>
            <a:pPr algn="ctr"/>
            <a:r>
              <a:rPr lang="ru-RU" sz="2800" b="1" dirty="0" smtClean="0">
                <a:solidFill>
                  <a:schemeClr val="accent6"/>
                </a:solidFill>
                <a:latin typeface="Arial" pitchFamily="34" charset="0"/>
                <a:cs typeface="Arial" pitchFamily="34" charset="0"/>
              </a:rPr>
              <a:t>значит вооружён!!!»</a:t>
            </a:r>
            <a:endParaRPr lang="ru-RU" sz="2800" b="1" dirty="0">
              <a:solidFill>
                <a:schemeClr val="accent6"/>
              </a:solidFill>
              <a:latin typeface="Arial" pitchFamily="34" charset="0"/>
              <a:cs typeface="Arial" pitchFamily="34" charset="0"/>
            </a:endParaRPr>
          </a:p>
        </p:txBody>
      </p:sp>
    </p:spTree>
    <p:extLst>
      <p:ext uri="{BB962C8B-B14F-4D97-AF65-F5344CB8AC3E}">
        <p14:creationId xmlns:p14="http://schemas.microsoft.com/office/powerpoint/2010/main" val="1091136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icture backgrou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32547" y="13065443"/>
            <a:ext cx="515236" cy="230544"/>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0" y="-27384"/>
            <a:ext cx="9143999" cy="648072"/>
          </a:xfrm>
        </p:spPr>
        <p:txBody>
          <a:bodyPr>
            <a:noAutofit/>
          </a:bodyPr>
          <a:lstStyle/>
          <a:p>
            <a:pPr>
              <a:spcAft>
                <a:spcPts val="0"/>
              </a:spcAft>
            </a:pPr>
            <a:r>
              <a:rPr lang="ru-RU" sz="1600" b="1" dirty="0" smtClean="0">
                <a:solidFill>
                  <a:schemeClr val="bg1"/>
                </a:solidFill>
                <a:latin typeface="Arial" pitchFamily="34" charset="0"/>
                <a:cs typeface="Arial" pitchFamily="34" charset="0"/>
              </a:rPr>
              <a:t>Преступления в </a:t>
            </a:r>
            <a:r>
              <a:rPr lang="ru-RU" sz="1600" b="1" dirty="0">
                <a:solidFill>
                  <a:schemeClr val="bg1"/>
                </a:solidFill>
                <a:latin typeface="Arial" pitchFamily="34" charset="0"/>
                <a:cs typeface="Arial" pitchFamily="34" charset="0"/>
              </a:rPr>
              <a:t>информационно-коммуникационной </a:t>
            </a:r>
            <a:r>
              <a:rPr lang="ru-RU" sz="1600" b="1" dirty="0" smtClean="0">
                <a:solidFill>
                  <a:schemeClr val="bg1"/>
                </a:solidFill>
                <a:latin typeface="Arial" pitchFamily="34" charset="0"/>
                <a:cs typeface="Arial" pitchFamily="34" charset="0"/>
              </a:rPr>
              <a:t>сфере</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TextBox 21"/>
          <p:cNvSpPr txBox="1"/>
          <p:nvPr/>
        </p:nvSpPr>
        <p:spPr>
          <a:xfrm>
            <a:off x="8823768" y="6525344"/>
            <a:ext cx="356744" cy="307777"/>
          </a:xfrm>
          <a:prstGeom prst="rect">
            <a:avLst/>
          </a:prstGeom>
          <a:noFill/>
        </p:spPr>
        <p:txBody>
          <a:bodyPr wrap="square" rtlCol="0">
            <a:spAutoFit/>
          </a:bodyPr>
          <a:lstStyle/>
          <a:p>
            <a:r>
              <a:rPr lang="ru-RU" sz="1400" b="1" dirty="0">
                <a:latin typeface="Arial" pitchFamily="34" charset="0"/>
                <a:cs typeface="Arial" pitchFamily="34" charset="0"/>
              </a:rPr>
              <a:t>3</a:t>
            </a:r>
          </a:p>
        </p:txBody>
      </p:sp>
      <p:sp>
        <p:nvSpPr>
          <p:cNvPr id="32" name="Rectangle 10"/>
          <p:cNvSpPr>
            <a:spLocks noChangeArrowheads="1"/>
          </p:cNvSpPr>
          <p:nvPr/>
        </p:nvSpPr>
        <p:spPr bwMode="auto">
          <a:xfrm>
            <a:off x="227583" y="836712"/>
            <a:ext cx="8664897" cy="4486158"/>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marL="92075" indent="268288" algn="just">
              <a:lnSpc>
                <a:spcPct val="90000"/>
              </a:lnSpc>
            </a:pPr>
            <a:r>
              <a:rPr lang="ru-RU" sz="1200" dirty="0">
                <a:latin typeface="Arial" panose="020B0604020202020204" pitchFamily="34" charset="0"/>
                <a:cs typeface="Arial" panose="020B0604020202020204" pitchFamily="34" charset="0"/>
              </a:rPr>
              <a:t>В Российской Федерации информационное общество характеризуется широким распространением и доступностью мобильных устройств, а также беспроводных технологий и сетей связи.</a:t>
            </a:r>
          </a:p>
          <a:p>
            <a:pPr marL="92075" indent="268288" algn="just">
              <a:lnSpc>
                <a:spcPct val="90000"/>
              </a:lnSpc>
            </a:pPr>
            <a:r>
              <a:rPr lang="ru-RU" sz="1200" b="1" dirty="0">
                <a:latin typeface="Arial" panose="020B0604020202020204" pitchFamily="34" charset="0"/>
                <a:cs typeface="Arial" panose="020B0604020202020204" pitchFamily="34" charset="0"/>
              </a:rPr>
              <a:t>Информационно-коммуникационные технологии </a:t>
            </a:r>
            <a:r>
              <a:rPr lang="ru-RU" sz="1200" dirty="0">
                <a:latin typeface="Arial" panose="020B0604020202020204" pitchFamily="34" charset="0"/>
                <a:cs typeface="Arial" panose="020B0604020202020204" pitchFamily="34" charset="0"/>
              </a:rPr>
              <a:t>стали частью современных управленческих систем практически во всех сферах жизни российского общества. Развитие инструментов финансового рынка, платежных систем, а также в целом </a:t>
            </a:r>
            <a:r>
              <a:rPr lang="ru-RU" sz="1200" dirty="0" err="1">
                <a:latin typeface="Arial" panose="020B0604020202020204" pitchFamily="34" charset="0"/>
                <a:cs typeface="Arial" panose="020B0604020202020204" pitchFamily="34" charset="0"/>
              </a:rPr>
              <a:t>цифровизация</a:t>
            </a:r>
            <a:r>
              <a:rPr lang="ru-RU" sz="1200" dirty="0">
                <a:latin typeface="Arial" panose="020B0604020202020204" pitchFamily="34" charset="0"/>
                <a:cs typeface="Arial" panose="020B0604020202020204" pitchFamily="34" charset="0"/>
              </a:rPr>
              <a:t> экономических процессов дали толчок к появлению специфических способов расчетов - электронных средств платежа и их использованию юридическими и физическими лицами для безналичных расчетов.</a:t>
            </a:r>
          </a:p>
          <a:p>
            <a:pPr marL="92075" indent="268288" algn="just">
              <a:lnSpc>
                <a:spcPct val="90000"/>
              </a:lnSpc>
            </a:pPr>
            <a:r>
              <a:rPr lang="ru-RU" sz="1200" dirty="0">
                <a:latin typeface="Arial" panose="020B0604020202020204" pitchFamily="34" charset="0"/>
                <a:cs typeface="Arial" panose="020B0604020202020204" pitchFamily="34" charset="0"/>
              </a:rPr>
              <a:t>Бесконтрольный оборот электронных средств платежа после их получения от кредитных организаций, создающий условия для их последующего использования в целях совершения незаконных действий, несет общественную опасность.</a:t>
            </a:r>
          </a:p>
          <a:p>
            <a:pPr marL="92075" indent="268288" algn="just">
              <a:lnSpc>
                <a:spcPct val="90000"/>
              </a:lnSpc>
            </a:pPr>
            <a:r>
              <a:rPr lang="ru-RU" sz="1200" dirty="0">
                <a:latin typeface="Arial" panose="020B0604020202020204" pitchFamily="34" charset="0"/>
                <a:cs typeface="Arial" panose="020B0604020202020204" pitchFamily="34" charset="0"/>
              </a:rPr>
              <a:t>Учитывая, что в Российской Федерации сформировалось информационное общество, в котором информация и уровень ее применения и доступности кардинальным образом влияют на экономические и социокультурные условия жизни граждан, злоумышленники также перестроились на совершение </a:t>
            </a:r>
            <a:r>
              <a:rPr lang="ru-RU" sz="1200" b="1" dirty="0">
                <a:latin typeface="Arial" panose="020B0604020202020204" pitchFamily="34" charset="0"/>
                <a:cs typeface="Arial" panose="020B0604020202020204" pitchFamily="34" charset="0"/>
              </a:rPr>
              <a:t>преступлений в информационном пространстве.</a:t>
            </a:r>
          </a:p>
          <a:p>
            <a:pPr marL="92075" indent="268288" algn="just">
              <a:lnSpc>
                <a:spcPct val="90000"/>
              </a:lnSpc>
            </a:pPr>
            <a:r>
              <a:rPr lang="ru-RU" sz="1200" dirty="0">
                <a:latin typeface="Arial" panose="020B0604020202020204" pitchFamily="34" charset="0"/>
                <a:cs typeface="Arial" panose="020B0604020202020204" pitchFamily="34" charset="0"/>
              </a:rPr>
              <a:t>Преступные посягательства в информационно-коммуникационной сфере с каждым годом занимают все более заметное место в структуре всех зарегистрированных преступлений в стране. Противоправные деяния, связанные с неправомерным доступом к компьютерной информации, как правило, сопровождаются утечками конфиденциальных сведений.</a:t>
            </a:r>
          </a:p>
          <a:p>
            <a:pPr marL="92075" indent="268288" algn="just">
              <a:lnSpc>
                <a:spcPct val="90000"/>
              </a:lnSpc>
            </a:pPr>
            <a:r>
              <a:rPr lang="ru-RU" sz="1200" dirty="0">
                <a:latin typeface="Arial" panose="020B0604020202020204" pitchFamily="34" charset="0"/>
                <a:cs typeface="Arial" panose="020B0604020202020204" pitchFamily="34" charset="0"/>
              </a:rPr>
              <a:t>В противоправном применении информационно-коммуникационных технологий особую активность проявляют организованные преступные группы. Они используют вредоносное программное обеспечение, </a:t>
            </a:r>
            <a:r>
              <a:rPr lang="ru-RU" sz="1200" dirty="0" err="1">
                <a:latin typeface="Arial" panose="020B0604020202020204" pitchFamily="34" charset="0"/>
                <a:cs typeface="Arial" panose="020B0604020202020204" pitchFamily="34" charset="0"/>
              </a:rPr>
              <a:t>фишинговые</a:t>
            </a:r>
            <a:r>
              <a:rPr lang="ru-RU" sz="1200" dirty="0">
                <a:latin typeface="Arial" panose="020B0604020202020204" pitchFamily="34" charset="0"/>
                <a:cs typeface="Arial" panose="020B0604020202020204" pitchFamily="34" charset="0"/>
              </a:rPr>
              <a:t> сайты, специальную технику, электронные платформы и </a:t>
            </a:r>
            <a:r>
              <a:rPr lang="ru-RU" sz="1200" dirty="0" err="1">
                <a:latin typeface="Arial" panose="020B0604020202020204" pitchFamily="34" charset="0"/>
                <a:cs typeface="Arial" panose="020B0604020202020204" pitchFamily="34" charset="0"/>
              </a:rPr>
              <a:t>колл</a:t>
            </a:r>
            <a:r>
              <a:rPr lang="ru-RU" sz="1200" dirty="0">
                <a:latin typeface="Arial" panose="020B0604020202020204" pitchFamily="34" charset="0"/>
                <a:cs typeface="Arial" panose="020B0604020202020204" pitchFamily="34" charset="0"/>
              </a:rPr>
              <a:t>-центры для совершения массовых мошеннических звонков.</a:t>
            </a:r>
          </a:p>
          <a:p>
            <a:pPr marL="92075" indent="268288" algn="just">
              <a:lnSpc>
                <a:spcPct val="90000"/>
              </a:lnSpc>
            </a:pPr>
            <a:r>
              <a:rPr lang="ru-RU" sz="1200" dirty="0">
                <a:latin typeface="Arial" panose="020B0604020202020204" pitchFamily="34" charset="0"/>
                <a:cs typeface="Arial" panose="020B0604020202020204" pitchFamily="34" charset="0"/>
              </a:rPr>
              <a:t>Анализ совершенных противоправных деяний показывает, что все более широкое распространение получают </a:t>
            </a:r>
            <a:r>
              <a:rPr lang="ru-RU" sz="1200" b="1" dirty="0">
                <a:latin typeface="Arial" panose="020B0604020202020204" pitchFamily="34" charset="0"/>
                <a:cs typeface="Arial" panose="020B0604020202020204" pitchFamily="34" charset="0"/>
              </a:rPr>
              <a:t>хищения кредитных денежных средств, полученных как самими потерпевшими под непосредственным влиянием злоумышленников, так и в результате доступа преступников к системам дистанционного банковского обслуживания или регистрации на сайтах </a:t>
            </a:r>
            <a:r>
              <a:rPr lang="ru-RU" sz="1200" b="1" dirty="0" err="1">
                <a:latin typeface="Arial" panose="020B0604020202020204" pitchFamily="34" charset="0"/>
                <a:cs typeface="Arial" panose="020B0604020202020204" pitchFamily="34" charset="0"/>
              </a:rPr>
              <a:t>микрофинансовых</a:t>
            </a:r>
            <a:r>
              <a:rPr lang="ru-RU" sz="1200" b="1" dirty="0">
                <a:latin typeface="Arial" panose="020B0604020202020204" pitchFamily="34" charset="0"/>
                <a:cs typeface="Arial" panose="020B0604020202020204" pitchFamily="34" charset="0"/>
              </a:rPr>
              <a:t> организаций под учетными записями граждан.</a:t>
            </a:r>
          </a:p>
        </p:txBody>
      </p:sp>
      <p:pic>
        <p:nvPicPr>
          <p:cNvPr id="1036" name="Picture 12" descr="Picture backgroun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3568" y="5373216"/>
            <a:ext cx="2028806" cy="1267383"/>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Picture backgroun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91880" y="5411849"/>
            <a:ext cx="2304256" cy="126738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background"/>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36216" y="5411849"/>
            <a:ext cx="1880345" cy="1296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5493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0" y="-27384"/>
            <a:ext cx="9143999" cy="648072"/>
          </a:xfrm>
        </p:spPr>
        <p:txBody>
          <a:bodyPr>
            <a:noAutofit/>
          </a:bodyPr>
          <a:lstStyle/>
          <a:p>
            <a:pPr>
              <a:spcAft>
                <a:spcPts val="0"/>
              </a:spcAft>
            </a:pPr>
            <a:r>
              <a:rPr lang="ru-RU" sz="1600" b="1" dirty="0">
                <a:solidFill>
                  <a:schemeClr val="bg1"/>
                </a:solidFill>
                <a:latin typeface="Arial" pitchFamily="34" charset="0"/>
                <a:cs typeface="Arial" pitchFamily="34" charset="0"/>
              </a:rPr>
              <a:t>Концепция государственной системы противодействия противоправным деяниям, совершаемым с использованием информационно-коммуникационных </a:t>
            </a:r>
            <a:r>
              <a:rPr lang="ru-RU" sz="1600" b="1" dirty="0" smtClean="0">
                <a:solidFill>
                  <a:schemeClr val="bg1"/>
                </a:solidFill>
                <a:latin typeface="Arial" pitchFamily="34" charset="0"/>
                <a:cs typeface="Arial" pitchFamily="34" charset="0"/>
              </a:rPr>
              <a:t>технологий</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TextBox 21"/>
          <p:cNvSpPr txBox="1"/>
          <p:nvPr/>
        </p:nvSpPr>
        <p:spPr>
          <a:xfrm>
            <a:off x="8823768" y="6525344"/>
            <a:ext cx="356744" cy="307777"/>
          </a:xfrm>
          <a:prstGeom prst="rect">
            <a:avLst/>
          </a:prstGeom>
          <a:noFill/>
        </p:spPr>
        <p:txBody>
          <a:bodyPr wrap="square" rtlCol="0">
            <a:spAutoFit/>
          </a:bodyPr>
          <a:lstStyle/>
          <a:p>
            <a:r>
              <a:rPr lang="ru-RU" sz="1400" b="1" dirty="0">
                <a:latin typeface="Arial" pitchFamily="34" charset="0"/>
                <a:cs typeface="Arial" pitchFamily="34" charset="0"/>
              </a:rPr>
              <a:t>4</a:t>
            </a:r>
          </a:p>
        </p:txBody>
      </p:sp>
      <p:sp>
        <p:nvSpPr>
          <p:cNvPr id="32" name="Rectangle 10"/>
          <p:cNvSpPr>
            <a:spLocks noChangeArrowheads="1"/>
          </p:cNvSpPr>
          <p:nvPr/>
        </p:nvSpPr>
        <p:spPr bwMode="auto">
          <a:xfrm>
            <a:off x="564891" y="908720"/>
            <a:ext cx="8039557" cy="4160754"/>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449580" algn="just">
              <a:spcAft>
                <a:spcPts val="0"/>
              </a:spcAft>
            </a:pPr>
            <a:r>
              <a:rPr lang="ru-RU" sz="2000" kern="100" dirty="0">
                <a:latin typeface="Arial" panose="020B0604020202020204" pitchFamily="34" charset="0"/>
                <a:ea typeface="Calibri" panose="020F0502020204030204" pitchFamily="34" charset="0"/>
                <a:cs typeface="Times New Roman" panose="02020603050405020304" pitchFamily="18" charset="0"/>
              </a:rPr>
              <a:t>Распоряжением Правительства Российской Федерации от 30.12.2024 № 4154-р утверждена </a:t>
            </a:r>
            <a:r>
              <a:rPr lang="ru-RU" sz="2000" b="1" kern="100" dirty="0" smtClean="0">
                <a:latin typeface="Arial" panose="020B0604020202020204" pitchFamily="34" charset="0"/>
                <a:ea typeface="Calibri" panose="020F0502020204030204" pitchFamily="34" charset="0"/>
                <a:cs typeface="Times New Roman" panose="02020603050405020304" pitchFamily="18" charset="0"/>
              </a:rPr>
              <a:t>Концепция </a:t>
            </a:r>
            <a:r>
              <a:rPr lang="ru-RU" sz="2000" b="1" kern="100" dirty="0">
                <a:latin typeface="Arial" panose="020B0604020202020204" pitchFamily="34" charset="0"/>
                <a:ea typeface="Calibri" panose="020F0502020204030204" pitchFamily="34" charset="0"/>
                <a:cs typeface="Times New Roman" panose="02020603050405020304" pitchFamily="18" charset="0"/>
              </a:rPr>
              <a:t>государственной системы противодействия противоправным деяниям, совершаемым с использованием информационно-коммуникационных </a:t>
            </a:r>
            <a:r>
              <a:rPr lang="ru-RU" sz="2000" b="1" kern="100" dirty="0" smtClean="0">
                <a:latin typeface="Arial" panose="020B0604020202020204" pitchFamily="34" charset="0"/>
                <a:ea typeface="Calibri" panose="020F0502020204030204" pitchFamily="34" charset="0"/>
                <a:cs typeface="Times New Roman" panose="02020603050405020304" pitchFamily="18" charset="0"/>
              </a:rPr>
              <a:t>технологий. </a:t>
            </a:r>
            <a:endParaRPr lang="ru-RU" sz="2000" b="1" kern="100" dirty="0">
              <a:latin typeface="Arial" panose="020B0604020202020204" pitchFamily="34" charset="0"/>
              <a:ea typeface="Calibri" panose="020F0502020204030204" pitchFamily="34" charset="0"/>
              <a:cs typeface="Times New Roman" panose="02020603050405020304" pitchFamily="18" charset="0"/>
            </a:endParaRPr>
          </a:p>
          <a:p>
            <a:pPr indent="449580" algn="just">
              <a:spcAft>
                <a:spcPts val="0"/>
              </a:spcAft>
            </a:pPr>
            <a:r>
              <a:rPr lang="ru-RU" sz="2000" kern="100" dirty="0">
                <a:latin typeface="Arial" panose="020B0604020202020204" pitchFamily="34" charset="0"/>
                <a:ea typeface="Calibri" panose="020F0502020204030204" pitchFamily="34" charset="0"/>
                <a:cs typeface="Times New Roman" panose="02020603050405020304" pitchFamily="18" charset="0"/>
              </a:rPr>
              <a:t>Одной из целей государственной системы является сбор, обработка, анализ и обмен информацией в сфере противодействия противоправным деяниям,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 развитие цифровой грамотности населения, правосознания граждан и их ответственного отношения к использованию информационно-коммуникационных технологий.</a:t>
            </a:r>
          </a:p>
        </p:txBody>
      </p:sp>
      <p:pic>
        <p:nvPicPr>
          <p:cNvPr id="8200" name="Picture 8" descr="Picture backgroun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6892" y="5157192"/>
            <a:ext cx="1446264" cy="1457131"/>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20272" y="5141482"/>
            <a:ext cx="1512168" cy="1472841"/>
          </a:xfrm>
          <a:prstGeom prst="rect">
            <a:avLst/>
          </a:prstGeom>
        </p:spPr>
      </p:pic>
      <p:pic>
        <p:nvPicPr>
          <p:cNvPr id="8204" name="Picture 12" descr="Picture backgroun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47292" y="5643422"/>
            <a:ext cx="2176836" cy="629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7489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0" y="-27384"/>
            <a:ext cx="9143999" cy="648072"/>
          </a:xfrm>
        </p:spPr>
        <p:txBody>
          <a:bodyPr>
            <a:noAutofit/>
          </a:bodyPr>
          <a:lstStyle/>
          <a:p>
            <a:r>
              <a:rPr lang="ru-RU" sz="1600" b="1" dirty="0" smtClean="0">
                <a:solidFill>
                  <a:schemeClr val="bg1"/>
                </a:solidFill>
                <a:latin typeface="Arial" pitchFamily="34" charset="0"/>
                <a:cs typeface="Arial" pitchFamily="34" charset="0"/>
              </a:rPr>
              <a:t>ОБЗОР </a:t>
            </a:r>
            <a:r>
              <a:rPr lang="ru-RU" sz="1600" b="1" dirty="0">
                <a:solidFill>
                  <a:schemeClr val="bg1"/>
                </a:solidFill>
                <a:latin typeface="Arial" pitchFamily="34" charset="0"/>
                <a:cs typeface="Arial" pitchFamily="34" charset="0"/>
              </a:rPr>
              <a:t>МАТЕРИАЛОВ ИЗ СМИ, </a:t>
            </a:r>
            <a:r>
              <a:rPr lang="ru-RU" sz="1600" b="1" dirty="0" smtClean="0">
                <a:solidFill>
                  <a:schemeClr val="bg1"/>
                </a:solidFill>
                <a:latin typeface="Arial" pitchFamily="34" charset="0"/>
                <a:cs typeface="Arial" pitchFamily="34" charset="0"/>
              </a:rPr>
              <a:t>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02.06.2025</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641707"/>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TextBox 21"/>
          <p:cNvSpPr txBox="1"/>
          <p:nvPr/>
        </p:nvSpPr>
        <p:spPr>
          <a:xfrm>
            <a:off x="8823768" y="6525344"/>
            <a:ext cx="356744" cy="307777"/>
          </a:xfrm>
          <a:prstGeom prst="rect">
            <a:avLst/>
          </a:prstGeom>
          <a:noFill/>
        </p:spPr>
        <p:txBody>
          <a:bodyPr wrap="square" rtlCol="0">
            <a:spAutoFit/>
          </a:bodyPr>
          <a:lstStyle/>
          <a:p>
            <a:r>
              <a:rPr lang="ru-RU" sz="1400" b="1" dirty="0">
                <a:latin typeface="Arial" pitchFamily="34" charset="0"/>
                <a:cs typeface="Arial" pitchFamily="34" charset="0"/>
              </a:rPr>
              <a:t>5</a:t>
            </a:r>
          </a:p>
        </p:txBody>
      </p:sp>
      <p:sp>
        <p:nvSpPr>
          <p:cNvPr id="12" name="Rectangle 10"/>
          <p:cNvSpPr>
            <a:spLocks noChangeArrowheads="1"/>
          </p:cNvSpPr>
          <p:nvPr/>
        </p:nvSpPr>
        <p:spPr bwMode="auto">
          <a:xfrm>
            <a:off x="467544" y="2035246"/>
            <a:ext cx="8208913" cy="4634114"/>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360363" algn="just"/>
            <a:r>
              <a:rPr lang="ru-RU" sz="1600" b="1" dirty="0">
                <a:latin typeface="Arial" panose="020B0604020202020204" pitchFamily="34" charset="0"/>
                <a:cs typeface="Arial" panose="020B0604020202020204" pitchFamily="34" charset="0"/>
              </a:rPr>
              <a:t>Россиян предупредили о новой схеме мошенников с поддельным сайтом МВД </a:t>
            </a:r>
            <a:r>
              <a:rPr lang="ru-RU" sz="1600" b="1" dirty="0" smtClean="0">
                <a:latin typeface="Arial" panose="020B0604020202020204" pitchFamily="34" charset="0"/>
                <a:cs typeface="Arial" panose="020B0604020202020204" pitchFamily="34" charset="0"/>
              </a:rPr>
              <a:t>РФ.</a:t>
            </a:r>
            <a:r>
              <a:rPr lang="ru-RU" sz="1600" b="1" dirty="0">
                <a:latin typeface="Arial" panose="020B0604020202020204" pitchFamily="34" charset="0"/>
                <a:cs typeface="Arial" panose="020B0604020202020204" pitchFamily="34" charset="0"/>
              </a:rPr>
              <a:t> </a:t>
            </a:r>
            <a:r>
              <a:rPr lang="ru-RU" sz="1600" b="1" dirty="0" smtClean="0">
                <a:latin typeface="Arial" panose="020B0604020202020204" pitchFamily="34" charset="0"/>
                <a:cs typeface="Arial" panose="020B0604020202020204" pitchFamily="34" charset="0"/>
              </a:rPr>
              <a:t>Мошенники </a:t>
            </a:r>
            <a:r>
              <a:rPr lang="ru-RU" sz="1600" b="1" dirty="0">
                <a:latin typeface="Arial" panose="020B0604020202020204" pitchFamily="34" charset="0"/>
                <a:cs typeface="Arial" panose="020B0604020202020204" pitchFamily="34" charset="0"/>
              </a:rPr>
              <a:t>подделали сайт МВД РФ для реализации новой схемы по краже данных</a:t>
            </a:r>
          </a:p>
          <a:p>
            <a:pPr indent="360363" algn="just"/>
            <a:r>
              <a:rPr lang="ru-RU" sz="1400" dirty="0">
                <a:latin typeface="Arial" panose="020B0604020202020204" pitchFamily="34" charset="0"/>
                <a:cs typeface="Arial" panose="020B0604020202020204" pitchFamily="34" charset="0"/>
              </a:rPr>
              <a:t>Аферисты подделали сайт МВД для кражи данных россиян. Об этом пишет управление по организации борьбы с противоправным использованием информационно-коммуникационных технологий ведомства в Telegram-канале.</a:t>
            </a:r>
          </a:p>
          <a:p>
            <a:pPr indent="360363" algn="just"/>
            <a:r>
              <a:rPr lang="ru-RU" sz="1400" dirty="0">
                <a:latin typeface="Arial" panose="020B0604020202020204" pitchFamily="34" charset="0"/>
                <a:cs typeface="Arial" panose="020B0604020202020204" pitchFamily="34" charset="0"/>
              </a:rPr>
              <a:t>«Пример </a:t>
            </a:r>
            <a:r>
              <a:rPr lang="ru-RU" sz="1400" dirty="0" err="1">
                <a:latin typeface="Arial" panose="020B0604020202020204" pitchFamily="34" charset="0"/>
                <a:cs typeface="Arial" panose="020B0604020202020204" pitchFamily="34" charset="0"/>
              </a:rPr>
              <a:t>фишингового</a:t>
            </a:r>
            <a:r>
              <a:rPr lang="ru-RU" sz="1400" dirty="0">
                <a:latin typeface="Arial" panose="020B0604020202020204" pitchFamily="34" charset="0"/>
                <a:cs typeface="Arial" panose="020B0604020202020204" pitchFamily="34" charset="0"/>
              </a:rPr>
              <a:t> ресурса, имитирующего официальный сайт МВД России. Подделка предназначена для получения персональных данных и использования в многокомпонентных мошеннических схемах», — сказано в посте.</a:t>
            </a:r>
          </a:p>
          <a:p>
            <a:pPr indent="360363" algn="just"/>
            <a:r>
              <a:rPr lang="ru-RU" sz="1400" dirty="0">
                <a:latin typeface="Arial" panose="020B0604020202020204" pitchFamily="34" charset="0"/>
                <a:cs typeface="Arial" panose="020B0604020202020204" pitchFamily="34" charset="0"/>
              </a:rPr>
              <a:t>На поддельном сайте был раздел для обращений, где люди могли оставлять личные данные.</a:t>
            </a:r>
          </a:p>
          <a:p>
            <a:pPr indent="360363" algn="just"/>
            <a:r>
              <a:rPr lang="ru-RU" sz="1400" dirty="0">
                <a:latin typeface="Arial" panose="020B0604020202020204" pitchFamily="34" charset="0"/>
                <a:cs typeface="Arial" panose="020B0604020202020204" pitchFamily="34" charset="0"/>
              </a:rPr>
              <a:t>Ведомство сообщило, что сайт уже заблокировали, но могут появиться другие похожие. В МВД напомнили, что важно проверять адрес сайта: на </a:t>
            </a:r>
            <a:r>
              <a:rPr lang="ru-RU" sz="1400" dirty="0" err="1">
                <a:latin typeface="Arial" panose="020B0604020202020204" pitchFamily="34" charset="0"/>
                <a:cs typeface="Arial" panose="020B0604020202020204" pitchFamily="34" charset="0"/>
              </a:rPr>
              <a:t>фишинговых</a:t>
            </a:r>
            <a:r>
              <a:rPr lang="ru-RU" sz="1400" dirty="0">
                <a:latin typeface="Arial" panose="020B0604020202020204" pitchFamily="34" charset="0"/>
                <a:cs typeface="Arial" panose="020B0604020202020204" pitchFamily="34" charset="0"/>
              </a:rPr>
              <a:t> ресурсах часто встречаются ошибки.</a:t>
            </a:r>
          </a:p>
          <a:p>
            <a:pPr indent="360363" algn="just"/>
            <a:r>
              <a:rPr lang="ru-RU" sz="1400" dirty="0">
                <a:latin typeface="Arial" panose="020B0604020202020204" pitchFamily="34" charset="0"/>
                <a:cs typeface="Arial" panose="020B0604020202020204" pitchFamily="34" charset="0"/>
              </a:rPr>
              <a:t>29 мая сообщалось, что мошенники начали красть деньги россиян, получая доступ к их аккаунтам в сервисах такси и доставки. Так, злоумышленники пишут россиянам, которые заказали такси, от имени водителя. Они сообщают своим жертвам, что с заказом возникла проблема, и просят назвать код из СМС или </a:t>
            </a:r>
            <a:r>
              <a:rPr lang="ru-RU" sz="1400" dirty="0" err="1">
                <a:latin typeface="Arial" panose="020B0604020202020204" pitchFamily="34" charset="0"/>
                <a:cs typeface="Arial" panose="020B0604020202020204" pitchFamily="34" charset="0"/>
              </a:rPr>
              <a:t>пуш</a:t>
            </a:r>
            <a:r>
              <a:rPr lang="ru-RU" sz="1400" dirty="0">
                <a:latin typeface="Arial" panose="020B0604020202020204" pitchFamily="34" charset="0"/>
                <a:cs typeface="Arial" panose="020B0604020202020204" pitchFamily="34" charset="0"/>
              </a:rPr>
              <a:t>-уведомления.</a:t>
            </a:r>
          </a:p>
          <a:p>
            <a:pPr indent="360363" algn="just"/>
            <a:r>
              <a:rPr lang="ru-RU" sz="1400" dirty="0">
                <a:latin typeface="Arial" panose="020B0604020202020204" pitchFamily="34" charset="0"/>
                <a:cs typeface="Arial" panose="020B0604020202020204" pitchFamily="34" charset="0"/>
              </a:rPr>
              <a:t>Его используют для входа в аккаунт, через который потом оформляют фиктивные заказы на поездки. Деньги за несуществующие поездки списываются с привязанной к аккаунту банковской карты. Списанные средства поступают не на счет сервиса, а на счета </a:t>
            </a:r>
            <a:r>
              <a:rPr lang="ru-RU" sz="1400" dirty="0" smtClean="0">
                <a:latin typeface="Arial" panose="020B0604020202020204" pitchFamily="34" charset="0"/>
                <a:cs typeface="Arial" panose="020B0604020202020204" pitchFamily="34" charset="0"/>
              </a:rPr>
              <a:t>мошенников.</a:t>
            </a:r>
            <a:endParaRPr lang="ru-RU" sz="1400" dirty="0">
              <a:latin typeface="Arial" panose="020B0604020202020204" pitchFamily="34" charset="0"/>
              <a:cs typeface="Arial" panose="020B0604020202020204" pitchFamily="34" charset="0"/>
            </a:endParaRPr>
          </a:p>
          <a:p>
            <a:pPr indent="360363" algn="just"/>
            <a:r>
              <a:rPr lang="ru-RU" sz="1400" dirty="0">
                <a:latin typeface="Arial" panose="020B0604020202020204" pitchFamily="34" charset="0"/>
                <a:cs typeface="Arial" panose="020B0604020202020204" pitchFamily="34" charset="0"/>
              </a:rPr>
              <a:t>Ранее в МВД разъяснили, зачем мошенники стали выманивать у детей </a:t>
            </a:r>
            <a:r>
              <a:rPr lang="ru-RU" sz="1400" dirty="0" err="1">
                <a:latin typeface="Arial" panose="020B0604020202020204" pitchFamily="34" charset="0"/>
                <a:cs typeface="Arial" panose="020B0604020202020204" pitchFamily="34" charset="0"/>
              </a:rPr>
              <a:t>геолокацию</a:t>
            </a:r>
            <a:r>
              <a:rPr lang="ru-RU" sz="1400" dirty="0" smtClean="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sp>
        <p:nvSpPr>
          <p:cNvPr id="8" name="Прямоугольник 7"/>
          <p:cNvSpPr/>
          <p:nvPr/>
        </p:nvSpPr>
        <p:spPr>
          <a:xfrm>
            <a:off x="2286000" y="3105835"/>
            <a:ext cx="4572000" cy="646331"/>
          </a:xfrm>
          <a:prstGeom prst="rect">
            <a:avLst/>
          </a:prstGeom>
        </p:spPr>
        <p:txBody>
          <a:bodyPr>
            <a:spAutoFit/>
          </a:bodyPr>
          <a:lstStyle/>
          <a:p>
            <a:r>
              <a:rPr lang="ru-RU" dirty="0"/>
              <a:t/>
            </a:r>
            <a:br>
              <a:rPr lang="ru-RU" dirty="0"/>
            </a:br>
            <a:endParaRPr lang="ru-RU" dirty="0"/>
          </a:p>
        </p:txBody>
      </p:sp>
      <p:sp>
        <p:nvSpPr>
          <p:cNvPr id="13" name="AutoShape 8"/>
          <p:cNvSpPr>
            <a:spLocks noChangeArrowheads="1"/>
          </p:cNvSpPr>
          <p:nvPr/>
        </p:nvSpPr>
        <p:spPr bwMode="auto">
          <a:xfrm rot="5400000">
            <a:off x="4319972" y="-3231740"/>
            <a:ext cx="720080" cy="8712969"/>
          </a:xfrm>
          <a:prstGeom prst="homePlate">
            <a:avLst>
              <a:gd name="adj" fmla="val 100000"/>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vert="vert270" lIns="18000" rIns="18000" anchor="t" anchorCtr="0"/>
          <a:lstStyle/>
          <a:p>
            <a:pPr algn="ctr"/>
            <a:r>
              <a:rPr lang="ru-RU" sz="1600" b="1" dirty="0">
                <a:latin typeface="Arial" panose="020B0604020202020204" pitchFamily="34" charset="0"/>
                <a:cs typeface="Arial" panose="020B0604020202020204" pitchFamily="34" charset="0"/>
              </a:rPr>
              <a:t>https://</a:t>
            </a:r>
            <a:r>
              <a:rPr lang="ru-RU" sz="1600" b="1" dirty="0" smtClean="0">
                <a:latin typeface="Arial" panose="020B0604020202020204" pitchFamily="34" charset="0"/>
                <a:cs typeface="Arial" panose="020B0604020202020204" pitchFamily="34" charset="0"/>
              </a:rPr>
              <a:t>www.gazeta.ru/social/news/2025/05/29/25908926.shtml</a:t>
            </a:r>
            <a:endParaRPr lang="ru-RU" sz="1600" b="1"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3600" y="974810"/>
            <a:ext cx="1728192" cy="992970"/>
          </a:xfrm>
          <a:prstGeom prst="rect">
            <a:avLst/>
          </a:prstGeom>
        </p:spPr>
      </p:pic>
      <p:pic>
        <p:nvPicPr>
          <p:cNvPr id="1026" name="Picture 2" descr="Picture backgroun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20279" y="974809"/>
            <a:ext cx="1019653" cy="1060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8697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8" descr="Picture backgrou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773" y="835648"/>
            <a:ext cx="1120763" cy="103175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Picture backgroun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216" y="884656"/>
            <a:ext cx="1440160" cy="983977"/>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28" name="Рисунок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Rectangle 10"/>
          <p:cNvSpPr>
            <a:spLocks noChangeArrowheads="1"/>
          </p:cNvSpPr>
          <p:nvPr/>
        </p:nvSpPr>
        <p:spPr bwMode="auto">
          <a:xfrm>
            <a:off x="229138" y="1868888"/>
            <a:ext cx="8736906" cy="4690392"/>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360363" algn="just">
              <a:lnSpc>
                <a:spcPts val="1400"/>
              </a:lnSpc>
            </a:pPr>
            <a:r>
              <a:rPr lang="ru-RU" sz="1400" b="1" dirty="0" smtClean="0">
                <a:latin typeface="Arial" panose="020B0604020202020204" pitchFamily="34" charset="0"/>
                <a:cs typeface="Arial" panose="020B0604020202020204" pitchFamily="34" charset="0"/>
              </a:rPr>
              <a:t>Включил </a:t>
            </a:r>
            <a:r>
              <a:rPr lang="ru-RU" sz="1400" b="1" dirty="0">
                <a:latin typeface="Arial" panose="020B0604020202020204" pitchFamily="34" charset="0"/>
                <a:cs typeface="Arial" panose="020B0604020202020204" pitchFamily="34" charset="0"/>
              </a:rPr>
              <a:t>новости и понял, что разводят мошенники. Как 91-летний изобретатель из Петербурга лишился рекордных 43 млн </a:t>
            </a:r>
            <a:r>
              <a:rPr lang="ru-RU" sz="1400" b="1" dirty="0" smtClean="0">
                <a:latin typeface="Arial" panose="020B0604020202020204" pitchFamily="34" charset="0"/>
                <a:cs typeface="Arial" panose="020B0604020202020204" pitchFamily="34" charset="0"/>
              </a:rPr>
              <a:t>рублей</a:t>
            </a:r>
          </a:p>
          <a:p>
            <a:pPr indent="360363" algn="just">
              <a:lnSpc>
                <a:spcPts val="1400"/>
              </a:lnSpc>
            </a:pPr>
            <a:r>
              <a:rPr lang="ru-RU" sz="1200" dirty="0">
                <a:latin typeface="Arial" panose="020B0604020202020204" pitchFamily="34" charset="0"/>
                <a:cs typeface="Arial" panose="020B0604020202020204" pitchFamily="34" charset="0"/>
              </a:rPr>
              <a:t>91-летний житель Невского района Петербурга, автор нескольких изобретений в области электротехники, отдал мошенникам рекордную сумму денег. Как стало известно «Фонтанке», за неделю злоумышленники, представляясь сотрудниками госорганов, выманили у него 43,4 миллиона рублей — практически все его сбережения, накопленные за 20 лет патентной деятельности.</a:t>
            </a:r>
          </a:p>
          <a:p>
            <a:pPr indent="360363" algn="just">
              <a:lnSpc>
                <a:spcPts val="1400"/>
              </a:lnSpc>
            </a:pPr>
            <a:r>
              <a:rPr lang="ru-RU" sz="1200" dirty="0">
                <a:latin typeface="Arial" panose="020B0604020202020204" pitchFamily="34" charset="0"/>
                <a:cs typeface="Arial" panose="020B0604020202020204" pitchFamily="34" charset="0"/>
              </a:rPr>
              <a:t>Все началось 19 мая с телефонного звонка от лица, представившегося сотрудником «</a:t>
            </a:r>
            <a:r>
              <a:rPr lang="ru-RU" sz="1200" dirty="0" err="1">
                <a:latin typeface="Arial" panose="020B0604020202020204" pitchFamily="34" charset="0"/>
                <a:cs typeface="Arial" panose="020B0604020202020204" pitchFamily="34" charset="0"/>
              </a:rPr>
              <a:t>Госуслуг</a:t>
            </a:r>
            <a:r>
              <a:rPr lang="ru-RU" sz="1200" dirty="0">
                <a:latin typeface="Arial" panose="020B0604020202020204" pitchFamily="34" charset="0"/>
                <a:cs typeface="Arial" panose="020B0604020202020204" pitchFamily="34" charset="0"/>
              </a:rPr>
              <a:t>». Девушка уверяла, что надо продлить договор на действие услуг, а то срок заканчивается. Затем пенсионеру позвонил якобы сотрудник службы безопасности, который убедил его, что счета семьи используются для финансирования запрещенных организаций на Украине. Чтобы избежать очных обысков, они убедили пенсионера показать ценности в квартире и узнали, что у мужчины в доме хранятся крупные суммы в долларах и евро. Под предлогом «декларации» средств злоумышленники заставили пожилого человека передать им крупную сумму наличных и перевести деньги через банкоматы.</a:t>
            </a:r>
          </a:p>
          <a:p>
            <a:pPr indent="360363" algn="just">
              <a:lnSpc>
                <a:spcPts val="1400"/>
              </a:lnSpc>
            </a:pPr>
            <a:r>
              <a:rPr lang="ru-RU" sz="1200" dirty="0">
                <a:latin typeface="Arial" panose="020B0604020202020204" pitchFamily="34" charset="0"/>
                <a:cs typeface="Arial" panose="020B0604020202020204" pitchFamily="34" charset="0"/>
              </a:rPr>
              <a:t>Мошенники действовали изощренно: использовали поддельные документы с печатями госорганов, придумали систему кодовых слов, которые нужно было называть «курьерам». 21 мая он вышел со своей супругой к мужчине лет 40, который забрал у него сумку с 246 тысячами долларов и 230 тысячами евро. Кодовое слово — женское имя. В течение недели «сотрудник спецслужб» убеждал пенсионера снимать и переводить деньги, угрожая уголовной ответственностью за «разглашение секретной операции». Вероятно, из-за установленных лимитов снимал и переводил на «безопасный счет» он только по миллиону рублей.</a:t>
            </a:r>
          </a:p>
          <a:p>
            <a:pPr indent="360363" algn="just">
              <a:lnSpc>
                <a:spcPts val="1400"/>
              </a:lnSpc>
            </a:pPr>
            <a:r>
              <a:rPr lang="ru-RU" sz="1200" dirty="0">
                <a:latin typeface="Arial" panose="020B0604020202020204" pitchFamily="34" charset="0"/>
                <a:cs typeface="Arial" panose="020B0604020202020204" pitchFamily="34" charset="0"/>
              </a:rPr>
              <a:t>Осознание пришло лишь 27 мая, когда мужчина, просматривая новостной сюжет о схожих схемах обмана, понял, что стал жертвой преступления. Затем он обратился в полицию.</a:t>
            </a:r>
          </a:p>
          <a:p>
            <a:pPr indent="360363" algn="just">
              <a:lnSpc>
                <a:spcPts val="1400"/>
              </a:lnSpc>
            </a:pPr>
            <a:r>
              <a:rPr lang="ru-RU" sz="1200" dirty="0">
                <a:latin typeface="Arial" panose="020B0604020202020204" pitchFamily="34" charset="0"/>
                <a:cs typeface="Arial" panose="020B0604020202020204" pitchFamily="34" charset="0"/>
              </a:rPr>
              <a:t>По факту мошенничества в особо крупном размере возбуждено уголовное дело. Правоохранительные органы ведут розыск злоумышленников. Этот случай стал одним из самых крупных в Петербурге по сумме ущерба. До этого был рекорд в 40 млн рублей.</a:t>
            </a:r>
          </a:p>
          <a:p>
            <a:pPr indent="360363" algn="just">
              <a:lnSpc>
                <a:spcPts val="1400"/>
              </a:lnSpc>
            </a:pPr>
            <a:r>
              <a:rPr lang="ru-RU" sz="1200" dirty="0">
                <a:latin typeface="Arial" panose="020B0604020202020204" pitchFamily="34" charset="0"/>
                <a:cs typeface="Arial" panose="020B0604020202020204" pitchFamily="34" charset="0"/>
              </a:rPr>
              <a:t>Потерпевший многие годы копил эти средства, получая доходы от патентов на свои изобретения. </a:t>
            </a:r>
            <a:r>
              <a:rPr lang="ru-RU" sz="1200" dirty="0" err="1">
                <a:latin typeface="Arial" panose="020B0604020202020204" pitchFamily="34" charset="0"/>
                <a:cs typeface="Arial" panose="020B0604020202020204" pitchFamily="34" charset="0"/>
              </a:rPr>
              <a:t>Бóльшая</a:t>
            </a:r>
            <a:r>
              <a:rPr lang="ru-RU" sz="1200" dirty="0">
                <a:latin typeface="Arial" panose="020B0604020202020204" pitchFamily="34" charset="0"/>
                <a:cs typeface="Arial" panose="020B0604020202020204" pitchFamily="34" charset="0"/>
              </a:rPr>
              <a:t> часть сбережений хранилась дома в иностранной валюте</a:t>
            </a:r>
            <a:r>
              <a:rPr lang="ru-RU" sz="1200" dirty="0" smtClean="0">
                <a:latin typeface="Arial" panose="020B0604020202020204" pitchFamily="34" charset="0"/>
                <a:cs typeface="Arial" panose="020B0604020202020204" pitchFamily="34" charset="0"/>
              </a:rPr>
              <a:t>.</a:t>
            </a:r>
            <a:endParaRPr lang="ru-RU" sz="1200" dirty="0">
              <a:latin typeface="Arial" panose="020B0604020202020204" pitchFamily="34" charset="0"/>
              <a:cs typeface="Arial" panose="020B0604020202020204" pitchFamily="34" charset="0"/>
            </a:endParaRPr>
          </a:p>
        </p:txBody>
      </p:sp>
      <p:sp>
        <p:nvSpPr>
          <p:cNvPr id="11" name="TextBox 10"/>
          <p:cNvSpPr txBox="1"/>
          <p:nvPr/>
        </p:nvSpPr>
        <p:spPr>
          <a:xfrm>
            <a:off x="8823768" y="6525344"/>
            <a:ext cx="356744" cy="307777"/>
          </a:xfrm>
          <a:prstGeom prst="rect">
            <a:avLst/>
          </a:prstGeom>
          <a:noFill/>
        </p:spPr>
        <p:txBody>
          <a:bodyPr wrap="square" rtlCol="0">
            <a:spAutoFit/>
          </a:bodyPr>
          <a:lstStyle/>
          <a:p>
            <a:r>
              <a:rPr lang="ru-RU" sz="1400" b="1" dirty="0">
                <a:latin typeface="Arial" pitchFamily="34" charset="0"/>
                <a:cs typeface="Arial" pitchFamily="34" charset="0"/>
              </a:rPr>
              <a:t>6</a:t>
            </a:r>
          </a:p>
        </p:txBody>
      </p:sp>
      <p:sp>
        <p:nvSpPr>
          <p:cNvPr id="15" name="Заголовок 1"/>
          <p:cNvSpPr txBox="1">
            <a:spLocks/>
          </p:cNvSpPr>
          <p:nvPr/>
        </p:nvSpPr>
        <p:spPr>
          <a:xfrm>
            <a:off x="0" y="-27384"/>
            <a:ext cx="9143999"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smtClean="0">
                <a:solidFill>
                  <a:schemeClr val="bg1"/>
                </a:solidFill>
                <a:latin typeface="Arial" pitchFamily="34" charset="0"/>
                <a:cs typeface="Arial" pitchFamily="34" charset="0"/>
              </a:rPr>
              <a:t>ОБЗОР МАТЕРИАЛОВ ИЗ СМИ, 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02.06.2025</a:t>
            </a:r>
            <a:endParaRPr lang="ru-RU" sz="1600" b="1" dirty="0">
              <a:solidFill>
                <a:schemeClr val="bg1"/>
              </a:solidFill>
              <a:latin typeface="Arial" pitchFamily="34" charset="0"/>
              <a:cs typeface="Arial" pitchFamily="34" charset="0"/>
            </a:endParaRPr>
          </a:p>
        </p:txBody>
      </p:sp>
      <p:sp>
        <p:nvSpPr>
          <p:cNvPr id="14" name="AutoShape 8"/>
          <p:cNvSpPr>
            <a:spLocks noChangeArrowheads="1"/>
          </p:cNvSpPr>
          <p:nvPr/>
        </p:nvSpPr>
        <p:spPr bwMode="auto">
          <a:xfrm rot="5400000">
            <a:off x="4272180" y="-3279712"/>
            <a:ext cx="504056" cy="8592889"/>
          </a:xfrm>
          <a:prstGeom prst="homePlate">
            <a:avLst>
              <a:gd name="adj" fmla="val 100000"/>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vert="vert270" lIns="18000" rIns="18000" anchor="b" anchorCtr="0"/>
          <a:lstStyle/>
          <a:p>
            <a:r>
              <a:rPr lang="ru-RU" sz="1600" dirty="0"/>
              <a:t> </a:t>
            </a:r>
          </a:p>
          <a:p>
            <a:pPr algn="ctr"/>
            <a:r>
              <a:rPr lang="ru-RU" sz="1600" b="1" dirty="0">
                <a:latin typeface="Arial" panose="020B0604020202020204" pitchFamily="34" charset="0"/>
                <a:cs typeface="Arial" panose="020B0604020202020204" pitchFamily="34" charset="0"/>
              </a:rPr>
              <a:t>https://www.fontanka.ru/2025/05/29/75519017</a:t>
            </a:r>
            <a:r>
              <a:rPr lang="ru-RU" sz="1600" b="1" dirty="0" smtClean="0">
                <a:latin typeface="Arial" panose="020B0604020202020204" pitchFamily="34" charset="0"/>
                <a:cs typeface="Arial" panose="020B0604020202020204" pitchFamily="34" charset="0"/>
              </a:rPr>
              <a:t>/</a:t>
            </a:r>
            <a:endParaRPr lang="ru-RU"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87165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28" name="Рисунок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Rectangle 10"/>
          <p:cNvSpPr>
            <a:spLocks noChangeArrowheads="1"/>
          </p:cNvSpPr>
          <p:nvPr/>
        </p:nvSpPr>
        <p:spPr bwMode="auto">
          <a:xfrm>
            <a:off x="179512" y="2348879"/>
            <a:ext cx="8736906" cy="4088125"/>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541338"/>
            <a:r>
              <a:rPr lang="ru-RU" b="1" dirty="0">
                <a:latin typeface="Arial" panose="020B0604020202020204" pitchFamily="34" charset="0"/>
                <a:cs typeface="Arial" panose="020B0604020202020204" pitchFamily="34" charset="0"/>
              </a:rPr>
              <a:t>Россиян предупредили об актуальной схеме мошенников в Telegram</a:t>
            </a:r>
          </a:p>
          <a:p>
            <a:pPr indent="360363" algn="just"/>
            <a:r>
              <a:rPr lang="ru-RU" sz="1400" dirty="0">
                <a:latin typeface="Arial" panose="020B0604020202020204" pitchFamily="34" charset="0"/>
                <a:cs typeface="Arial" panose="020B0604020202020204" pitchFamily="34" charset="0"/>
              </a:rPr>
              <a:t> </a:t>
            </a:r>
            <a:r>
              <a:rPr lang="ru-RU" sz="1600" dirty="0">
                <a:latin typeface="Arial" panose="020B0604020202020204" pitchFamily="34" charset="0"/>
                <a:cs typeface="Arial" panose="020B0604020202020204" pitchFamily="34" charset="0"/>
              </a:rPr>
              <a:t>Мошенники обманывают желающих найти работу россиян, представляясь сотрудниками известных </a:t>
            </a:r>
            <a:r>
              <a:rPr lang="ru-RU" sz="1600" dirty="0" err="1">
                <a:latin typeface="Arial" panose="020B0604020202020204" pitchFamily="34" charset="0"/>
                <a:cs typeface="Arial" panose="020B0604020202020204" pitchFamily="34" charset="0"/>
              </a:rPr>
              <a:t>маркетплейсов</a:t>
            </a:r>
            <a:r>
              <a:rPr lang="ru-RU" sz="1600" dirty="0">
                <a:latin typeface="Arial" panose="020B0604020202020204" pitchFamily="34" charset="0"/>
                <a:cs typeface="Arial" panose="020B0604020202020204" pitchFamily="34" charset="0"/>
              </a:rPr>
              <a:t> и предлагая заработок на лайках. Об этом в Telegram-канале «Вестник </a:t>
            </a:r>
            <a:r>
              <a:rPr lang="ru-RU" sz="1600" dirty="0" err="1">
                <a:latin typeface="Arial" panose="020B0604020202020204" pitchFamily="34" charset="0"/>
                <a:cs typeface="Arial" panose="020B0604020202020204" pitchFamily="34" charset="0"/>
              </a:rPr>
              <a:t>киберполиции</a:t>
            </a:r>
            <a:r>
              <a:rPr lang="ru-RU" sz="1600" dirty="0">
                <a:latin typeface="Arial" panose="020B0604020202020204" pitchFamily="34" charset="0"/>
                <a:cs typeface="Arial" panose="020B0604020202020204" pitchFamily="34" charset="0"/>
              </a:rPr>
              <a:t> России» предупредило МВД РФ</a:t>
            </a:r>
            <a:r>
              <a:rPr lang="ru-RU" sz="1600" dirty="0" smtClean="0">
                <a:latin typeface="Arial" panose="020B0604020202020204" pitchFamily="34" charset="0"/>
                <a:cs typeface="Arial" panose="020B0604020202020204" pitchFamily="34" charset="0"/>
              </a:rPr>
              <a:t>.</a:t>
            </a:r>
            <a:endParaRPr lang="ru-RU" sz="1600" dirty="0">
              <a:latin typeface="Arial" panose="020B0604020202020204" pitchFamily="34" charset="0"/>
              <a:cs typeface="Arial" panose="020B0604020202020204" pitchFamily="34" charset="0"/>
            </a:endParaRPr>
          </a:p>
          <a:p>
            <a:pPr indent="360363" algn="just"/>
            <a:r>
              <a:rPr lang="ru-RU" sz="1600" dirty="0">
                <a:latin typeface="Arial" panose="020B0604020202020204" pitchFamily="34" charset="0"/>
                <a:cs typeface="Arial" panose="020B0604020202020204" pitchFamily="34" charset="0"/>
              </a:rPr>
              <a:t>Уточняется, что злоумышленники отправляют голосовые сообщения такого рода в Telegram. Граждан, которые откликнулись на предложение, они, как правило, просят выполнить простые задания. Жертве также выплачивают символическое вознаграждение, добавили в ведомстве</a:t>
            </a:r>
            <a:r>
              <a:rPr lang="ru-RU" sz="1600" dirty="0" smtClean="0">
                <a:latin typeface="Arial" panose="020B0604020202020204" pitchFamily="34" charset="0"/>
                <a:cs typeface="Arial" panose="020B0604020202020204" pitchFamily="34" charset="0"/>
              </a:rPr>
              <a:t>.</a:t>
            </a:r>
            <a:endParaRPr lang="ru-RU" sz="1600" dirty="0">
              <a:latin typeface="Arial" panose="020B0604020202020204" pitchFamily="34" charset="0"/>
              <a:cs typeface="Arial" panose="020B0604020202020204" pitchFamily="34" charset="0"/>
            </a:endParaRPr>
          </a:p>
          <a:p>
            <a:pPr indent="360363" algn="just"/>
            <a:r>
              <a:rPr lang="ru-RU" sz="1600" dirty="0">
                <a:latin typeface="Arial" panose="020B0604020202020204" pitchFamily="34" charset="0"/>
                <a:cs typeface="Arial" panose="020B0604020202020204" pitchFamily="34" charset="0"/>
              </a:rPr>
              <a:t>«Завоевав доверие, от гражданина потребуют </a:t>
            </a:r>
            <a:r>
              <a:rPr lang="ru-RU" sz="1600" dirty="0" smtClean="0">
                <a:latin typeface="Arial" panose="020B0604020202020204" pitchFamily="34" charset="0"/>
                <a:cs typeface="Arial" panose="020B0604020202020204" pitchFamily="34" charset="0"/>
              </a:rPr>
              <a:t>«выкупить товар», </a:t>
            </a:r>
            <a:r>
              <a:rPr lang="ru-RU" sz="1600" dirty="0">
                <a:latin typeface="Arial" panose="020B0604020202020204" pitchFamily="34" charset="0"/>
                <a:cs typeface="Arial" panose="020B0604020202020204" pitchFamily="34" charset="0"/>
              </a:rPr>
              <a:t>приобрести </a:t>
            </a:r>
            <a:r>
              <a:rPr lang="ru-RU" sz="1600" dirty="0" smtClean="0">
                <a:latin typeface="Arial" panose="020B0604020202020204" pitchFamily="34" charset="0"/>
                <a:cs typeface="Arial" panose="020B0604020202020204" pitchFamily="34" charset="0"/>
              </a:rPr>
              <a:t>«премиум-аккаунты» </a:t>
            </a:r>
            <a:r>
              <a:rPr lang="ru-RU" sz="1600" dirty="0">
                <a:latin typeface="Arial" panose="020B0604020202020204" pitchFamily="34" charset="0"/>
                <a:cs typeface="Arial" panose="020B0604020202020204" pitchFamily="34" charset="0"/>
              </a:rPr>
              <a:t>или под любым другим предлогом вложиться, чтобы повысить доход», — заявили в МВД. Кроме того, мошенники могут убеждать собеседника скачать приложение якобы для работы, которое на самом деле представляет собой вредоносное программное обеспечение</a:t>
            </a:r>
            <a:r>
              <a:rPr lang="ru-RU" sz="1600" dirty="0" smtClean="0">
                <a:latin typeface="Arial" panose="020B0604020202020204" pitchFamily="34" charset="0"/>
                <a:cs typeface="Arial" panose="020B0604020202020204" pitchFamily="34" charset="0"/>
              </a:rPr>
              <a:t>.</a:t>
            </a:r>
            <a:endParaRPr lang="ru-RU" sz="1600" dirty="0">
              <a:latin typeface="Arial" panose="020B0604020202020204" pitchFamily="34" charset="0"/>
              <a:cs typeface="Arial" panose="020B0604020202020204" pitchFamily="34" charset="0"/>
            </a:endParaRPr>
          </a:p>
          <a:p>
            <a:pPr indent="360363" algn="just"/>
            <a:r>
              <a:rPr lang="ru-RU" sz="1600" dirty="0">
                <a:latin typeface="Arial" panose="020B0604020202020204" pitchFamily="34" charset="0"/>
                <a:cs typeface="Arial" panose="020B0604020202020204" pitchFamily="34" charset="0"/>
              </a:rPr>
              <a:t>Ранее в МВД РФ предупредили об изменении тактики мошенников. Как пояснили в ведомстве, сегодня злоумышленники чаще всего не звонят первыми, а заставляют жертву связаться с ними самостоятельно</a:t>
            </a:r>
            <a:r>
              <a:rPr lang="ru-RU" sz="1600" dirty="0" smtClean="0">
                <a:latin typeface="Arial" panose="020B0604020202020204" pitchFamily="34" charset="0"/>
                <a:cs typeface="Arial" panose="020B0604020202020204" pitchFamily="34" charset="0"/>
              </a:rPr>
              <a:t>.</a:t>
            </a:r>
            <a:endParaRPr lang="ru-RU" sz="1600" dirty="0">
              <a:latin typeface="Arial" panose="020B0604020202020204" pitchFamily="34" charset="0"/>
              <a:cs typeface="Arial" panose="020B0604020202020204" pitchFamily="34" charset="0"/>
            </a:endParaRPr>
          </a:p>
        </p:txBody>
      </p:sp>
      <p:sp>
        <p:nvSpPr>
          <p:cNvPr id="11" name="TextBox 10"/>
          <p:cNvSpPr txBox="1"/>
          <p:nvPr/>
        </p:nvSpPr>
        <p:spPr>
          <a:xfrm>
            <a:off x="8823768" y="6525344"/>
            <a:ext cx="356744" cy="307777"/>
          </a:xfrm>
          <a:prstGeom prst="rect">
            <a:avLst/>
          </a:prstGeom>
          <a:noFill/>
        </p:spPr>
        <p:txBody>
          <a:bodyPr wrap="square" rtlCol="0">
            <a:spAutoFit/>
          </a:bodyPr>
          <a:lstStyle/>
          <a:p>
            <a:r>
              <a:rPr lang="ru-RU" sz="1400" b="1" dirty="0">
                <a:latin typeface="Arial" pitchFamily="34" charset="0"/>
                <a:cs typeface="Arial" pitchFamily="34" charset="0"/>
              </a:rPr>
              <a:t>7</a:t>
            </a:r>
          </a:p>
        </p:txBody>
      </p:sp>
      <p:sp>
        <p:nvSpPr>
          <p:cNvPr id="15" name="Заголовок 1"/>
          <p:cNvSpPr txBox="1">
            <a:spLocks/>
          </p:cNvSpPr>
          <p:nvPr/>
        </p:nvSpPr>
        <p:spPr>
          <a:xfrm>
            <a:off x="0" y="-27384"/>
            <a:ext cx="9143999"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smtClean="0">
                <a:solidFill>
                  <a:schemeClr val="bg1"/>
                </a:solidFill>
                <a:latin typeface="Arial" pitchFamily="34" charset="0"/>
                <a:cs typeface="Arial" pitchFamily="34" charset="0"/>
              </a:rPr>
              <a:t>ОБЗОР МАТЕРИАЛОВ ИЗ СМИ, 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02.06.2025</a:t>
            </a:r>
            <a:endParaRPr lang="ru-RU" sz="1600" b="1" dirty="0">
              <a:solidFill>
                <a:schemeClr val="bg1"/>
              </a:solidFill>
              <a:latin typeface="Arial" pitchFamily="34" charset="0"/>
              <a:cs typeface="Arial" pitchFamily="34" charset="0"/>
            </a:endParaRPr>
          </a:p>
        </p:txBody>
      </p:sp>
      <p:sp>
        <p:nvSpPr>
          <p:cNvPr id="14" name="AutoShape 8"/>
          <p:cNvSpPr>
            <a:spLocks noChangeArrowheads="1"/>
          </p:cNvSpPr>
          <p:nvPr/>
        </p:nvSpPr>
        <p:spPr bwMode="auto">
          <a:xfrm rot="5400000">
            <a:off x="4067943" y="-3063778"/>
            <a:ext cx="1008112" cy="8665076"/>
          </a:xfrm>
          <a:prstGeom prst="homePlate">
            <a:avLst>
              <a:gd name="adj" fmla="val 100000"/>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vert="vert270" lIns="18000" rIns="18000" anchor="b" anchorCtr="0"/>
          <a:lstStyle/>
          <a:p>
            <a:r>
              <a:rPr lang="ru-RU" sz="1600" dirty="0"/>
              <a:t> </a:t>
            </a:r>
          </a:p>
          <a:p>
            <a:pPr algn="ctr"/>
            <a:r>
              <a:rPr lang="ru-RU" sz="1600" b="1" dirty="0">
                <a:latin typeface="Arial" panose="020B0604020202020204" pitchFamily="34" charset="0"/>
                <a:cs typeface="Arial" panose="020B0604020202020204" pitchFamily="34" charset="0"/>
              </a:rPr>
              <a:t>https://</a:t>
            </a:r>
            <a:r>
              <a:rPr lang="ru-RU" sz="1600" b="1" dirty="0" smtClean="0">
                <a:latin typeface="Arial" panose="020B0604020202020204" pitchFamily="34" charset="0"/>
                <a:cs typeface="Arial" panose="020B0604020202020204" pitchFamily="34" charset="0"/>
              </a:rPr>
              <a:t>lenta.ru/news/2025/05/27/rossiyan-predupredili-ob-aktualnoy-                                       </a:t>
            </a:r>
            <a:r>
              <a:rPr lang="ru-RU" sz="1600" b="1" dirty="0" err="1" smtClean="0">
                <a:latin typeface="Arial" panose="020B0604020202020204" pitchFamily="34" charset="0"/>
                <a:cs typeface="Arial" panose="020B0604020202020204" pitchFamily="34" charset="0"/>
              </a:rPr>
              <a:t>sheme</a:t>
            </a:r>
            <a:r>
              <a:rPr lang="ru-RU" sz="1600" b="1" dirty="0" smtClean="0">
                <a:latin typeface="Arial" panose="020B0604020202020204" pitchFamily="34" charset="0"/>
                <a:cs typeface="Arial" panose="020B0604020202020204" pitchFamily="34" charset="0"/>
              </a:rPr>
              <a:t>-</a:t>
            </a:r>
            <a:r>
              <a:rPr lang="ru-RU" sz="1600" b="1" dirty="0" err="1" smtClean="0">
                <a:latin typeface="Arial" panose="020B0604020202020204" pitchFamily="34" charset="0"/>
                <a:cs typeface="Arial" panose="020B0604020202020204" pitchFamily="34" charset="0"/>
              </a:rPr>
              <a:t>moshennikov</a:t>
            </a:r>
            <a:r>
              <a:rPr lang="ru-RU" sz="1600" b="1" dirty="0" smtClean="0">
                <a:latin typeface="Arial" panose="020B0604020202020204" pitchFamily="34" charset="0"/>
                <a:cs typeface="Arial" panose="020B0604020202020204" pitchFamily="34" charset="0"/>
              </a:rPr>
              <a:t>-v-</a:t>
            </a:r>
            <a:r>
              <a:rPr lang="ru-RU" sz="1600" b="1" dirty="0" err="1" smtClean="0">
                <a:latin typeface="Arial" panose="020B0604020202020204" pitchFamily="34" charset="0"/>
                <a:cs typeface="Arial" panose="020B0604020202020204" pitchFamily="34" charset="0"/>
              </a:rPr>
              <a:t>telegram</a:t>
            </a:r>
            <a:r>
              <a:rPr lang="ru-RU" sz="1600" b="1" dirty="0" smtClean="0">
                <a:latin typeface="Arial" panose="020B0604020202020204" pitchFamily="34" charset="0"/>
                <a:cs typeface="Arial" panose="020B0604020202020204" pitchFamily="34" charset="0"/>
              </a:rPr>
              <a:t>/</a:t>
            </a:r>
            <a:endParaRPr lang="ru-RU" sz="1600" b="1" dirty="0">
              <a:latin typeface="Arial" panose="020B0604020202020204" pitchFamily="34" charset="0"/>
              <a:cs typeface="Arial" panose="020B0604020202020204" pitchFamily="34" charset="0"/>
            </a:endParaRPr>
          </a:p>
        </p:txBody>
      </p:sp>
      <p:pic>
        <p:nvPicPr>
          <p:cNvPr id="13" name="Picture 26" descr="Picture backgroun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36296" y="1340768"/>
            <a:ext cx="1662362" cy="75123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2" descr="Picture backgroun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496" y="1134326"/>
            <a:ext cx="1392089" cy="10534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9591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764704"/>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1" y="0"/>
            <a:ext cx="9144000" cy="764704"/>
          </a:xfrm>
        </p:spPr>
        <p:txBody>
          <a:bodyPr>
            <a:noAutofit/>
          </a:bodyPr>
          <a:lstStyle/>
          <a:p>
            <a:r>
              <a:rPr lang="ru-RU" sz="1600" b="1">
                <a:solidFill>
                  <a:schemeClr val="bg1"/>
                </a:solidFill>
                <a:latin typeface="Arial" pitchFamily="34" charset="0"/>
                <a:cs typeface="Arial" pitchFamily="34" charset="0"/>
              </a:rPr>
              <a:t>Обзор материалов по противоправным деяниям, </a:t>
            </a:r>
            <a:br>
              <a:rPr lang="ru-RU" sz="1600" b="1">
                <a:solidFill>
                  <a:schemeClr val="bg1"/>
                </a:solidFill>
                <a:latin typeface="Arial" pitchFamily="34" charset="0"/>
                <a:cs typeface="Arial" pitchFamily="34" charset="0"/>
              </a:rPr>
            </a:br>
            <a:r>
              <a:rPr lang="ru-RU" sz="1600" b="1">
                <a:solidFill>
                  <a:schemeClr val="bg1"/>
                </a:solidFill>
                <a:latin typeface="Arial" pitchFamily="34" charset="0"/>
                <a:cs typeface="Arial" pitchFamily="34" charset="0"/>
              </a:rPr>
              <a:t>совершаемым с использованием информационно-коммуникационных технологий</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aphicFrame>
        <p:nvGraphicFramePr>
          <p:cNvPr id="19" name="Объект 4"/>
          <p:cNvGraphicFramePr>
            <a:graphicFrameLocks noChangeAspect="1"/>
          </p:cNvGraphicFramePr>
          <p:nvPr>
            <p:extLst>
              <p:ext uri="{D42A27DB-BD31-4B8C-83A1-F6EECF244321}">
                <p14:modId xmlns:p14="http://schemas.microsoft.com/office/powerpoint/2010/main" val="2885716112"/>
              </p:ext>
            </p:extLst>
          </p:nvPr>
        </p:nvGraphicFramePr>
        <p:xfrm>
          <a:off x="-2700808" y="1916832"/>
          <a:ext cx="7657081" cy="3962400"/>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p:cNvSpPr txBox="1"/>
          <p:nvPr/>
        </p:nvSpPr>
        <p:spPr>
          <a:xfrm>
            <a:off x="8748464" y="6453336"/>
            <a:ext cx="463754" cy="307777"/>
          </a:xfrm>
          <a:prstGeom prst="rect">
            <a:avLst/>
          </a:prstGeom>
          <a:noFill/>
        </p:spPr>
        <p:txBody>
          <a:bodyPr wrap="square" rtlCol="0">
            <a:spAutoFit/>
          </a:bodyPr>
          <a:lstStyle/>
          <a:p>
            <a:r>
              <a:rPr lang="ru-RU" sz="1400" b="1" dirty="0">
                <a:latin typeface="Arial" pitchFamily="34" charset="0"/>
                <a:cs typeface="Arial" pitchFamily="34" charset="0"/>
              </a:rPr>
              <a:t>8</a:t>
            </a:r>
          </a:p>
        </p:txBody>
      </p:sp>
      <p:pic>
        <p:nvPicPr>
          <p:cNvPr id="1026" name="Picture 2" descr="Picture backgroun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585" y="1131540"/>
            <a:ext cx="7560839" cy="5177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71772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764704"/>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1" y="0"/>
            <a:ext cx="9144000" cy="764704"/>
          </a:xfrm>
        </p:spPr>
        <p:txBody>
          <a:bodyPr>
            <a:noAutofit/>
          </a:bodyPr>
          <a:lstStyle/>
          <a:p>
            <a:r>
              <a:rPr lang="ru-RU" sz="1600" b="1">
                <a:solidFill>
                  <a:schemeClr val="bg1"/>
                </a:solidFill>
                <a:latin typeface="Arial" pitchFamily="34" charset="0"/>
                <a:cs typeface="Arial" pitchFamily="34" charset="0"/>
              </a:rPr>
              <a:t>Обзор материалов по противоправным деяниям, </a:t>
            </a:r>
            <a:br>
              <a:rPr lang="ru-RU" sz="1600" b="1">
                <a:solidFill>
                  <a:schemeClr val="bg1"/>
                </a:solidFill>
                <a:latin typeface="Arial" pitchFamily="34" charset="0"/>
                <a:cs typeface="Arial" pitchFamily="34" charset="0"/>
              </a:rPr>
            </a:br>
            <a:r>
              <a:rPr lang="ru-RU" sz="1600" b="1">
                <a:solidFill>
                  <a:schemeClr val="bg1"/>
                </a:solidFill>
                <a:latin typeface="Arial" pitchFamily="34" charset="0"/>
                <a:cs typeface="Arial" pitchFamily="34" charset="0"/>
              </a:rPr>
              <a:t>совершаемым с использованием информационно-коммуникационных технологий</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aphicFrame>
        <p:nvGraphicFramePr>
          <p:cNvPr id="19" name="Объект 4"/>
          <p:cNvGraphicFramePr>
            <a:graphicFrameLocks noChangeAspect="1"/>
          </p:cNvGraphicFramePr>
          <p:nvPr>
            <p:extLst/>
          </p:nvPr>
        </p:nvGraphicFramePr>
        <p:xfrm>
          <a:off x="-2700808" y="1916832"/>
          <a:ext cx="7657081" cy="3962400"/>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p:cNvSpPr txBox="1"/>
          <p:nvPr/>
        </p:nvSpPr>
        <p:spPr>
          <a:xfrm>
            <a:off x="8748464" y="6453336"/>
            <a:ext cx="463754" cy="307777"/>
          </a:xfrm>
          <a:prstGeom prst="rect">
            <a:avLst/>
          </a:prstGeom>
          <a:noFill/>
        </p:spPr>
        <p:txBody>
          <a:bodyPr wrap="square" rtlCol="0">
            <a:spAutoFit/>
          </a:bodyPr>
          <a:lstStyle/>
          <a:p>
            <a:r>
              <a:rPr lang="ru-RU" sz="1400" b="1" dirty="0">
                <a:latin typeface="Arial" pitchFamily="34" charset="0"/>
                <a:cs typeface="Arial" pitchFamily="34" charset="0"/>
              </a:rPr>
              <a:t>9</a:t>
            </a:r>
          </a:p>
        </p:txBody>
      </p:sp>
      <p:pic>
        <p:nvPicPr>
          <p:cNvPr id="5124" name="Picture 4" descr="Picture backgroun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25114" y="1340768"/>
            <a:ext cx="6775278" cy="4553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879596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АГТ">
      <a:dk1>
        <a:srgbClr val="1B3D57"/>
      </a:dk1>
      <a:lt1>
        <a:sysClr val="window" lastClr="FFFFFF"/>
      </a:lt1>
      <a:dk2>
        <a:srgbClr val="244473"/>
      </a:dk2>
      <a:lt2>
        <a:srgbClr val="FFFFFF"/>
      </a:lt2>
      <a:accent1>
        <a:srgbClr val="4F81BD"/>
      </a:accent1>
      <a:accent2>
        <a:srgbClr val="A23059"/>
      </a:accent2>
      <a:accent3>
        <a:srgbClr val="466858"/>
      </a:accent3>
      <a:accent4>
        <a:srgbClr val="5E323E"/>
      </a:accent4>
      <a:accent5>
        <a:srgbClr val="C5E5E9"/>
      </a:accent5>
      <a:accent6>
        <a:srgbClr val="E0B633"/>
      </a:accent6>
      <a:hlink>
        <a:srgbClr val="EDA8C4"/>
      </a:hlink>
      <a:folHlink>
        <a:srgbClr val="7A7A6E"/>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31154</TotalTime>
  <Words>530</Words>
  <Application>Microsoft Office PowerPoint</Application>
  <PresentationFormat>Экран (4:3)</PresentationFormat>
  <Paragraphs>69</Paragraphs>
  <Slides>9</Slides>
  <Notes>9</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Arial Cyr</vt:lpstr>
      <vt:lpstr>Calibri</vt:lpstr>
      <vt:lpstr>Times New Roman</vt:lpstr>
      <vt:lpstr>Тема Office</vt:lpstr>
      <vt:lpstr>Презентация PowerPoint</vt:lpstr>
      <vt:lpstr>Обзор материалов по противоправным деяниям,  совершаемым с использованием информационно-коммуникационных технологий</vt:lpstr>
      <vt:lpstr>Преступления в информационно-коммуникационной сфере</vt:lpstr>
      <vt:lpstr>Концепция государственной системы противодействия противоправным деяниям, совершаемым с использованием информационно-коммуникационных технологий</vt:lpstr>
      <vt:lpstr>ОБЗОР МАТЕРИАЛОВ ИЗ СМИ, МЕССЕНДЖЕРОВ                                                                                                                                      на 02.06.2025</vt:lpstr>
      <vt:lpstr>Презентация PowerPoint</vt:lpstr>
      <vt:lpstr>Презентация PowerPoint</vt:lpstr>
      <vt:lpstr>Обзор материалов по противоправным деяниям,  совершаемым с использованием информационно-коммуникационных технологий</vt:lpstr>
      <vt:lpstr>Обзор материалов по противоправным деяниям,  совершаемым с использованием информационно-коммуникационных технологий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Крылова Евгения Игоревна</dc:creator>
  <cp:lastModifiedBy>PC124</cp:lastModifiedBy>
  <cp:revision>471</cp:revision>
  <cp:lastPrinted>2024-10-22T08:53:48Z</cp:lastPrinted>
  <dcterms:created xsi:type="dcterms:W3CDTF">2023-11-17T09:42:06Z</dcterms:created>
  <dcterms:modified xsi:type="dcterms:W3CDTF">2025-08-25T11:22:02Z</dcterms:modified>
</cp:coreProperties>
</file>