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1.xml" ContentType="application/vnd.openxmlformats-officedocument.drawingml.chart+xml"/>
  <Override PartName="/ppt/notesSlides/notesSlide12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7" r:id="rId2"/>
    <p:sldId id="344" r:id="rId3"/>
    <p:sldId id="346" r:id="rId4"/>
    <p:sldId id="325" r:id="rId5"/>
    <p:sldId id="339" r:id="rId6"/>
    <p:sldId id="360" r:id="rId7"/>
    <p:sldId id="363" r:id="rId8"/>
    <p:sldId id="352" r:id="rId9"/>
    <p:sldId id="362" r:id="rId10"/>
    <p:sldId id="361" r:id="rId11"/>
    <p:sldId id="337" r:id="rId12"/>
    <p:sldId id="349" r:id="rId13"/>
  </p:sldIdLst>
  <p:sldSz cx="9144000" cy="6858000" type="screen4x3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  <a:srgbClr val="99CCFF"/>
    <a:srgbClr val="FFFF00"/>
    <a:srgbClr val="FFFFFF"/>
    <a:srgbClr val="FF0000"/>
    <a:srgbClr val="000066"/>
    <a:srgbClr val="CCFFCC"/>
    <a:srgbClr val="009999"/>
    <a:srgbClr val="66CCFF"/>
    <a:srgbClr val="FCFC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433" autoAdjust="0"/>
  </p:normalViewPr>
  <p:slideViewPr>
    <p:cSldViewPr>
      <p:cViewPr varScale="1">
        <p:scale>
          <a:sx n="113" d="100"/>
          <a:sy n="113" d="100"/>
        </p:scale>
        <p:origin x="1998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21345720"/>
        <c:axId val="179545736"/>
        <c:axId val="123367448"/>
      </c:bar3DChart>
      <c:catAx>
        <c:axId val="121345720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545736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79545736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21345720"/>
        <c:crosses val="autoZero"/>
        <c:crossBetween val="between"/>
        <c:majorUnit val="10"/>
      </c:valAx>
      <c:serAx>
        <c:axId val="123367448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79545736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00"/>
      <c:rotY val="190"/>
      <c:depthPercent val="100"/>
      <c:rAngAx val="0"/>
    </c:view3D>
    <c:floor>
      <c:thickness val="0"/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thickness val="0"/>
      <c:spPr>
        <a:noFill/>
        <a:ln w="12700">
          <a:solidFill>
            <a:srgbClr val="000000"/>
          </a:solidFill>
          <a:prstDash val="sysDash"/>
        </a:ln>
      </c:spPr>
    </c:sideWall>
    <c:backWall>
      <c:thickness val="0"/>
      <c:spPr>
        <a:noFill/>
        <a:ln w="12700">
          <a:solidFill>
            <a:schemeClr val="tx1"/>
          </a:solidFill>
          <a:prstDash val="sysDash"/>
        </a:ln>
      </c:spPr>
    </c:backWall>
    <c:plotArea>
      <c:layout>
        <c:manualLayout>
          <c:layoutTarget val="inner"/>
          <c:xMode val="edge"/>
          <c:yMode val="edge"/>
          <c:x val="0.15580206086366333"/>
          <c:y val="2.7900767211790835E-2"/>
          <c:w val="0.83885902138258239"/>
          <c:h val="0.69215399757722595"/>
        </c:manualLayout>
      </c:layout>
      <c:bar3DChart>
        <c:barDir val="col"/>
        <c:grouping val="standard"/>
        <c:varyColors val="0"/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179539072"/>
        <c:axId val="179542600"/>
        <c:axId val="123370416"/>
      </c:bar3DChart>
      <c:catAx>
        <c:axId val="179539072"/>
        <c:scaling>
          <c:orientation val="minMax"/>
        </c:scaling>
        <c:delete val="0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low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542600"/>
        <c:crosses val="autoZero"/>
        <c:auto val="1"/>
        <c:lblAlgn val="ctr"/>
        <c:lblOffset val="100"/>
        <c:tickLblSkip val="1"/>
        <c:tickMarkSkip val="1"/>
        <c:noMultiLvlLbl val="1"/>
      </c:catAx>
      <c:valAx>
        <c:axId val="179542600"/>
        <c:scaling>
          <c:orientation val="minMax"/>
          <c:max val="10"/>
          <c:min val="0"/>
        </c:scaling>
        <c:delete val="0"/>
        <c:axPos val="r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inorGridlines/>
        <c:title>
          <c:tx>
            <c:rich>
              <a:bodyPr/>
              <a:lstStyle/>
              <a:p>
                <a:pPr>
                  <a:defRPr sz="1082" b="0" i="0" u="none" strike="noStrike" baseline="0">
                    <a:solidFill>
                      <a:srgbClr val="000000"/>
                    </a:solidFill>
                    <a:latin typeface="Arial Cyr"/>
                    <a:ea typeface="Arial Cyr"/>
                    <a:cs typeface="Arial Cyr"/>
                  </a:defRPr>
                </a:pPr>
                <a:r>
                  <a:rPr lang="ru-RU" dirty="0" smtClean="0"/>
                  <a:t>Ед.</a:t>
                </a:r>
                <a:endParaRPr lang="ru-RU" dirty="0"/>
              </a:p>
            </c:rich>
          </c:tx>
          <c:layout>
            <c:manualLayout>
              <c:xMode val="edge"/>
              <c:yMode val="edge"/>
              <c:x val="0.37122488677064863"/>
              <c:y val="0.32608343428225317"/>
            </c:manualLayout>
          </c:layout>
          <c:overlay val="0"/>
          <c:spPr>
            <a:noFill/>
            <a:ln w="19632">
              <a:noFill/>
            </a:ln>
          </c:spPr>
        </c:title>
        <c:numFmt formatCode="0" sourceLinked="0"/>
        <c:majorTickMark val="out"/>
        <c:minorTickMark val="in"/>
        <c:tickLblPos val="nextTo"/>
        <c:spPr>
          <a:ln w="2454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Arial Cyr"/>
                <a:ea typeface="Arial Cyr"/>
                <a:cs typeface="Arial Cyr"/>
              </a:defRPr>
            </a:pPr>
            <a:endParaRPr lang="ru-RU"/>
          </a:p>
        </c:txPr>
        <c:crossAx val="179539072"/>
        <c:crosses val="autoZero"/>
        <c:crossBetween val="between"/>
        <c:majorUnit val="10"/>
      </c:valAx>
      <c:serAx>
        <c:axId val="123370416"/>
        <c:scaling>
          <c:orientation val="minMax"/>
        </c:scaling>
        <c:delete val="1"/>
        <c:axPos val="b"/>
        <c:majorGridlines>
          <c:spPr>
            <a:ln w="2454">
              <a:solidFill>
                <a:srgbClr val="000000"/>
              </a:solidFill>
              <a:prstDash val="sysDash"/>
            </a:ln>
          </c:spPr>
        </c:majorGridlines>
        <c:majorTickMark val="out"/>
        <c:minorTickMark val="none"/>
        <c:tickLblPos val="nextTo"/>
        <c:crossAx val="179542600"/>
        <c:crosses val="autoZero"/>
      </c:serAx>
    </c:plotArea>
    <c:legend>
      <c:legendPos val="r"/>
      <c:layout>
        <c:manualLayout>
          <c:xMode val="edge"/>
          <c:yMode val="edge"/>
          <c:x val="0.36352299263910093"/>
          <c:y val="0.68543609933373717"/>
          <c:w val="0.35277930504812693"/>
          <c:h val="0.22482031092267313"/>
        </c:manualLayout>
      </c:layout>
      <c:overlay val="0"/>
      <c:spPr>
        <a:noFill/>
        <a:ln w="19632">
          <a:noFill/>
        </a:ln>
      </c:spPr>
      <c:txPr>
        <a:bodyPr/>
        <a:lstStyle/>
        <a:p>
          <a:pPr>
            <a:defRPr sz="993" b="0" i="0" u="none" strike="noStrike" baseline="0">
              <a:solidFill>
                <a:srgbClr val="000000"/>
              </a:solidFill>
              <a:latin typeface="Arial Cyr"/>
              <a:ea typeface="Arial Cyr"/>
              <a:cs typeface="Arial Cyr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773" b="0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EC8CB7-5F9F-4DD4-BF09-22985053AA72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C3A14-AD90-463F-8110-76C7144E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346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699160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79582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1802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331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82729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8512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975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6408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75230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65478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731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C3A14-AD90-463F-8110-76C7144E8C73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42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17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22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437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388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613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4030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24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43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200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1527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4688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52098-7E15-4FDB-8FD6-4C69421ED116}" type="datetimeFigureOut">
              <a:rPr lang="ru-RU" smtClean="0"/>
              <a:t>02.07.2026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1A2299-2FE8-4261-8345-8489DC359B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184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peg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peg"/><Relationship Id="rId4" Type="http://schemas.openxmlformats.org/officeDocument/2006/relationships/chart" Target="../charts/char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1.jpeg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1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4897" y="7937"/>
            <a:ext cx="9144000" cy="6869347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053" y="1916832"/>
            <a:ext cx="910005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 противоправным деяниям, </a:t>
            </a:r>
            <a:endParaRPr lang="ru-RU" sz="28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</a:t>
            </a:r>
          </a:p>
          <a:p>
            <a:pPr algn="ctr"/>
            <a:r>
              <a:rPr lang="ru-RU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информационно-коммуникационных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одзаголовок 2"/>
          <p:cNvSpPr txBox="1">
            <a:spLocks/>
          </p:cNvSpPr>
          <p:nvPr/>
        </p:nvSpPr>
        <p:spPr>
          <a:xfrm>
            <a:off x="0" y="6331024"/>
            <a:ext cx="9144000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Тюмень, </a:t>
            </a:r>
            <a:r>
              <a:rPr lang="ru-RU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2026</a:t>
            </a:r>
            <a:endParaRPr lang="ru-RU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" y="6616616"/>
            <a:ext cx="9144000" cy="243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548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4490" y="998476"/>
            <a:ext cx="1103974" cy="1042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.04.2026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8748464" y="6505599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10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60376" y="2125133"/>
            <a:ext cx="8288088" cy="451657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Мошенники ушли в новую зону: там не привыкли ждать обмана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Россияне привыкли опасаться звонков из «банков» и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фишинговых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 ссылок, но всё чаще преступники обманывают при личном контакте, где люди не ждут подвоха. На фоне усиления банковского контроля злоумышленники активно используют курьеров и личные встречи, выяснили аналитики сервиса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Выберу.ру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г.Самара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За год доля россиян, столкнувшихся с мошенничеством вне интернета, выросла вдвое — с 9% в 2024 году до 18% в 2025-м — показал опрос 3 тысяч человек. Исследование есть в распоряжении РИА Новости. Самая распространенная схема — передача денег курьерам. О таких случаях сообщили 8% респондентов. Особенно уязвимы пожилые люди: среди опрошенных старше 55 лет доля пострадавших достигает 14%.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Еще 6% россиян рассказали об обмане в сфере ЖКХ — от фальшивых платежек до ложной замены счетчиков. Чаще всего на это попадаются люди 25–35 лет (9% в этой группе). Отдельная категория — покупка товаров при личной встрече (5% опрошенных). Речь идет о предоплате, подделках или фальшивых деньгах. Наиболее уязвимы здесь молодые люди 18–25 лет: 11% сталкивались с такой ситуацией.</a:t>
            </a:r>
          </a:p>
          <a:p>
            <a:pPr indent="355600" algn="just"/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Несмотря на рост офлайн-мошенничества, 34% россиян считают финансовые операции при личном контакте безопасными и редко задумываются о риске обмана. Директор департамента коммуникационной политики «</a:t>
            </a:r>
            <a:r>
              <a:rPr lang="ru-RU" sz="1400" dirty="0" err="1">
                <a:latin typeface="Arial" panose="020B0604020202020204" pitchFamily="34" charset="0"/>
                <a:cs typeface="Arial" panose="020B0604020202020204" pitchFamily="34" charset="0"/>
              </a:rPr>
              <a:t>Выберу.ру</a:t>
            </a:r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» Анна Романенко связывает тренд с успехами государства в борьбе с телефонным мошенничеством: преступникам становится сложнее убедить жертв по телефону, а банки чаще блокируют подозрительные переводы. Поэтому злоумышленники переключаются на личные встречи.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311860" y="-2234655"/>
            <a:ext cx="610139" cy="6678892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://63.ru/text/world/2026/04/03/76345926/</a:t>
            </a: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91" y="943345"/>
            <a:ext cx="1102073" cy="1084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476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716112"/>
              </p:ext>
            </p:extLst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48464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11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5" y="1131540"/>
            <a:ext cx="7560839" cy="517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717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" y="0"/>
            <a:ext cx="9144000" cy="764704"/>
          </a:xfrm>
        </p:spPr>
        <p:txBody>
          <a:bodyPr>
            <a:no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противоправным деяниям, </a:t>
            </a:r>
            <a:b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с использованием информационно-коммуникационных 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19" name="Объект 4"/>
          <p:cNvGraphicFramePr>
            <a:graphicFrameLocks noChangeAspect="1"/>
          </p:cNvGraphicFramePr>
          <p:nvPr>
            <p:extLst/>
          </p:nvPr>
        </p:nvGraphicFramePr>
        <p:xfrm>
          <a:off x="-2700808" y="1916832"/>
          <a:ext cx="7657081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8788766" y="6453336"/>
            <a:ext cx="463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5114" y="1340768"/>
            <a:ext cx="6775278" cy="4553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795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48071"/>
            <a:ext cx="9144000" cy="6185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по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противоправным деяниям,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совершаемым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 использованием информационно-коммуникационных технологий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8823768" y="645333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776" y="5459290"/>
            <a:ext cx="489532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«Предупрежден – </a:t>
            </a:r>
          </a:p>
          <a:p>
            <a:pPr algn="ctr"/>
            <a:r>
              <a:rPr lang="ru-RU" sz="28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значит вооружён!!!»</a:t>
            </a:r>
            <a:endParaRPr lang="ru-RU" sz="28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13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32547" y="13065443"/>
            <a:ext cx="515236" cy="230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Преступления в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информационно-коммуникационной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сфере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8823768" y="6494522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3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227583" y="836712"/>
            <a:ext cx="8664897" cy="4486158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Российской Федерации информационное общество характеризуется широким распространением и доступностью мобильных устройств, а также беспроводных технологий и сетей связи.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Информационно-коммуникационные технологии 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стали частью современных управленческих систем практически во всех сферах жизни российского общества. Развитие инструментов финансового рынка, платежных систем, а также в целом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цифровизация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экономических процессов дали толчок к появлению специфических способов расчетов - электронных средств платежа и их использованию юридическими и физическими лицами для безналичных расчетов.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Бесконтрольный оборот электронных средств платежа после их получения от кредитных организаций, создающий условия для их последующего использования в целях совершения незаконных действий, несет общественную опасность.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Учитывая, что в Российской Федерации сформировалось информационное общество, в котором информация и уровень ее применения и доступности кардинальным образом влияют на экономические и социокультурные условия жизни граждан, злоумышленники также перестроились на совершение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преступлений в информационном пространстве.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Преступные посягательства в информационно-коммуникационной сфере с каждым годом занимают все более заметное место в структуре всех зарегистрированных преступлений в стране. Противоправные деяния, связанные с неправомерным доступом к компьютерной информации, как правило, сопровождаются утечками конфиденциальных сведений.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В противоправном применении информационно-коммуникационных технологий особую активность проявляют организованные преступные группы. Они используют вредоносное программное обеспечение,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 сайты, специальную технику, электронные платформы и </a:t>
            </a:r>
            <a:r>
              <a:rPr lang="ru-RU" sz="1200" dirty="0" err="1">
                <a:latin typeface="Arial" panose="020B0604020202020204" pitchFamily="34" charset="0"/>
                <a:cs typeface="Arial" panose="020B0604020202020204" pitchFamily="34" charset="0"/>
              </a:rPr>
              <a:t>колл</a:t>
            </a: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-центры для совершения массовых мошеннических звонков.</a:t>
            </a:r>
          </a:p>
          <a:p>
            <a:pPr marL="92075" indent="268288" algn="just">
              <a:lnSpc>
                <a:spcPct val="90000"/>
              </a:lnSpc>
            </a:pPr>
            <a:r>
              <a:rPr lang="ru-RU" sz="1200" dirty="0">
                <a:latin typeface="Arial" panose="020B0604020202020204" pitchFamily="34" charset="0"/>
                <a:cs typeface="Arial" panose="020B0604020202020204" pitchFamily="34" charset="0"/>
              </a:rPr>
              <a:t>Анализ совершенных противоправных деяний показывает, что все более широкое распространение получают 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хищения кредитных денежных средств, полученных как самими потерпевшими под непосредственным влиянием злоумышленников, так и в результате доступа преступников к системам дистанционного банковского обслуживания или регистрации на сайтах </a:t>
            </a:r>
            <a:r>
              <a:rPr lang="ru-RU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микрофинансовых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> организаций под учетными записями граждан.</a:t>
            </a:r>
          </a:p>
        </p:txBody>
      </p:sp>
      <p:pic>
        <p:nvPicPr>
          <p:cNvPr id="1036" name="Picture 12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202880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5411849"/>
            <a:ext cx="2304256" cy="1267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6216" y="5411849"/>
            <a:ext cx="1880345" cy="12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5493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Концепция 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технологий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14323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484248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4</a:t>
            </a:r>
          </a:p>
        </p:txBody>
      </p:sp>
      <p:sp>
        <p:nvSpPr>
          <p:cNvPr id="32" name="Rectangle 10"/>
          <p:cNvSpPr>
            <a:spLocks noChangeArrowheads="1"/>
          </p:cNvSpPr>
          <p:nvPr/>
        </p:nvSpPr>
        <p:spPr bwMode="auto">
          <a:xfrm>
            <a:off x="564891" y="908720"/>
            <a:ext cx="8039557" cy="416075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Распоряжением Правительства Российской Федерации от 30.12.2024 № 4154-р утверждена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Концепция </a:t>
            </a:r>
            <a:r>
              <a:rPr lang="ru-RU" sz="2000" b="1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государственной системы противодействия противоправным деяниям, совершаемым с использованием информационно-коммуникационных </a:t>
            </a:r>
            <a:r>
              <a:rPr lang="ru-RU" sz="2000" b="1" kern="100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технологий. </a:t>
            </a:r>
            <a:endParaRPr lang="ru-RU" sz="2000" b="1" kern="1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9580" algn="just">
              <a:spcAft>
                <a:spcPts val="0"/>
              </a:spcAft>
            </a:pPr>
            <a:r>
              <a:rPr lang="ru-RU" sz="2000" kern="1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Одной из целей государственной системы является сбор, обработка, анализ и обмен информацией в сфере противодействия противоправным деяниям, а также обеспечение на системной основе максимально широкого информирования населения о новых приемах совершения противоправных деяний и способах противодействия им, развитие цифровой грамотности населения, правосознания граждан и их ответственного отношения к использованию информационно-коммуникационных технологий.</a:t>
            </a:r>
          </a:p>
        </p:txBody>
      </p:sp>
      <p:pic>
        <p:nvPicPr>
          <p:cNvPr id="8200" name="Picture 8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892" y="5157192"/>
            <a:ext cx="1446264" cy="1457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0272" y="5141482"/>
            <a:ext cx="1512168" cy="1472841"/>
          </a:xfrm>
          <a:prstGeom prst="rect">
            <a:avLst/>
          </a:prstGeom>
        </p:spPr>
      </p:pic>
      <p:pic>
        <p:nvPicPr>
          <p:cNvPr id="8204" name="Picture 12" descr="Picture background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92" y="5643422"/>
            <a:ext cx="2176836" cy="62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489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-26988"/>
            <a:ext cx="9144000" cy="647701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.04.2026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5</a:t>
            </a: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65646" y="2569176"/>
            <a:ext cx="8643691" cy="4004795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271463" algn="just"/>
            <a:r>
              <a:rPr lang="ru-RU" sz="1700" b="1" dirty="0"/>
              <a:t>«</a:t>
            </a:r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Известия»: В РФ ужесточат ответственность для мошенников в автостраховании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МВД РФ подготовило предложения, которые направлены на ужесточение ответственности за мошеннические действия в сфере автомобильного страхования. Об этом в среду, 1 апреля, сообщило издание «Известия», ссылаясь на источники.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Ведомство предложило создать специальный список клиентов, где будут указаны водители, которые неоднократно претендовали на выплаты по ОСАГО в результате аварии с одним и тем же составом участников, а также граждане, чьи показания по происшествиям были признаны противоречивыми.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Также МВД предложило обязать мошенников компенсировать в трехкратном размере ущерб, который был нанесен страховым компаниям, и судебные издержки.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— Кроме того, страховым махинаторам хотят отказывать в продаже ОСАГО в течение одного года — трех лет после этого. В Российском союзе автостраховщиков предложили вместо отказа в продаже полиса мошенникам запретить водить авто, — сказано в статье.</a:t>
            </a:r>
          </a:p>
          <a:p>
            <a:pPr indent="271463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Коэффициент бонус-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малус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влияющий на стоимость полиса ОСАГО для водителя, пересчитают с 1 апреля.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Об этом сообщил президент Российского союза автостраховщиков Евгений Уфимцев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43909" y="-3099693"/>
            <a:ext cx="1008112" cy="8736906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vm.ru/news/1315363-izvestiya-v-rf-uzhestochat-otvetstvennost-  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dlya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moshennikov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avtostrahovanii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6" descr="Picture background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01" t="5580" r="8764" b="5139"/>
          <a:stretch/>
        </p:blipFill>
        <p:spPr bwMode="auto">
          <a:xfrm>
            <a:off x="7630121" y="1157622"/>
            <a:ext cx="1255219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646" y="1144652"/>
            <a:ext cx="1315886" cy="1301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697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8" y="1027115"/>
            <a:ext cx="1528043" cy="124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994" y="1022251"/>
            <a:ext cx="1278618" cy="126395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itchFamily="34" charset="0"/>
                <a:cs typeface="Arial" pitchFamily="34" charset="0"/>
              </a:rPr>
              <a:t>6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231778" y="2374048"/>
            <a:ext cx="8643691" cy="417669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Эксперты проекта «Перезвони сам» рассказали о мошеннических схемах в </a:t>
            </a:r>
            <a:r>
              <a:rPr lang="ru-RU" sz="1700" b="1" dirty="0" err="1">
                <a:latin typeface="Arial" panose="020B0604020202020204" pitchFamily="34" charset="0"/>
                <a:cs typeface="Arial" panose="020B0604020202020204" pitchFamily="34" charset="0"/>
              </a:rPr>
              <a:t>туротрасли</a:t>
            </a:r>
            <a:endParaRPr lang="ru-RU" sz="17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Скоро лето, и многие планируют отпуск и покупают путевки уже сейчас. В преддверии сезона эксперты проекта «Перезвони сам» рассказали путешественникам о мошеннических схемах в туристической отрасли и главных угрозах, с которыми можно столкнуться: от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фишинговых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сайтов для покупки турпутевок до сдаваемого в аренду несуществующего жилья.</a:t>
            </a:r>
          </a:p>
          <a:p>
            <a:pPr indent="355600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Одной из основных опасностей для человека, планирующего отпуск, остаются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фишинговые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сайты. Злоумышленники создают копии известных туристических ресурсов, чтобы получить доступ к персональным данным пользователей.</a:t>
            </a:r>
          </a:p>
          <a:p>
            <a:pPr indent="355600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Эксперты «Перезвони сам» советуют убедиться, что URL‑адрес сайта, на который попал пользователь, в точности соответствует официальному адресу компании, а также проверить наличие протокола HTTPS (значка в виде замочка в адресной строке) — это признак защищенного соединения. Стоит обратить внимание на возможные опечатки, лишние символы, использование символов @ или $, а также замену букв на похожие цифры (например, «о» вместо «0»). Насторожить должно и отсутствие в ссылке символов // или использование нестандартных доменов верхнего уровня вместо привычных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ru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com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. Мошенники часто регистрируют адреса, внешне похожие на официальные, но отличающиеся одной буквой или дополнительным словом.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60537" y="-2583061"/>
            <a:ext cx="1224140" cy="7919665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vm.ru/news/1315727-eksperty-proekta-perezvoni-sam-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rasskazali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-o-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moshennicheskih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shemah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turotrasli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Picture background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2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14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80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8" y="1175325"/>
            <a:ext cx="1528043" cy="1245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9994" y="1156934"/>
            <a:ext cx="1278618" cy="126395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92945" y="2654394"/>
            <a:ext cx="8136904" cy="3555267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Не меньшую угрозу представляют фирмы-однодневки. Перед покупкой тура эксперты «Перезвони сам» рекомендуют проверить наличие компании в Едином федеральном реестре туроператоров и Едином федеральном реестре </a:t>
            </a:r>
            <a:r>
              <a:rPr lang="ru-RU" sz="1600" dirty="0" err="1">
                <a:latin typeface="Arial" panose="020B0604020202020204" pitchFamily="34" charset="0"/>
                <a:cs typeface="Arial" panose="020B0604020202020204" pitchFamily="34" charset="0"/>
              </a:rPr>
              <a:t>турагентов</a:t>
            </a: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 на сайте Федерального агентства по туризму. Кроме того, стоит проверить факт регистрации юридического лица: ввести ИНН компании на сайте Федеральной налоговой службы. Чтобы в случае отмены поездки по вине оператора была возможность вернуть средства, потребуется уточнить наличие финансовой гарантии туроператора (ее регистрационный номер и размер финансового обеспечения).</a:t>
            </a:r>
          </a:p>
          <a:p>
            <a:pPr indent="355600" algn="just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Важно изучать и отзывы о компании. Их отсутствие, большое количество одинаковых, шаблонных комментариев, а также наличие исключительно восторженных отзывов без деталей — повод насторожиться. Дополнительными признаками недобросовестности могут служить слишком низкая цена по сравнению с рыночной, требование перевести оплату на карту физического лица, отказ от заключения письменного договора или его подписание уже после оплаты.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3960537" y="-2583061"/>
            <a:ext cx="1224140" cy="7919665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vm.ru/news/1315727-eksperty-proekta-perezvoni-sam-     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rasskazali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-o-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moshennicheskih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shemah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-v-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turotrasli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AutoShape 4" descr="Picture background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6" descr="Picture background"/>
          <p:cNvSpPr>
            <a:spLocks noChangeAspect="1" noChangeArrowheads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8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1" name="AutoShape 10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12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14" descr="C:\Users\PC124\Downloads\imagen-sfr-socfond-vyplaty-posobiya-0ori.webp"/>
          <p:cNvSpPr>
            <a:spLocks noChangeAspect="1" noChangeArrowheads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8823768" y="6504796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7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39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51609" y="987036"/>
            <a:ext cx="1526163" cy="1418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79128" y="3847815"/>
            <a:ext cx="3507817" cy="267450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en-US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12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8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460376" y="2439603"/>
            <a:ext cx="8288088" cy="420210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Мошенники начали рассылать дачникам уведомления о срочных сборах на ремонт инфраструктуры, спил деревьев или погашение задолженностей. </a:t>
            </a:r>
          </a:p>
          <a:p>
            <a:pPr indent="355600" algn="just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Об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этом рассказали в пресс-службе платформы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Мошеловка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Народного фронта.</a:t>
            </a:r>
          </a:p>
          <a:p>
            <a:pPr indent="35560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— Мошенники рассылают от имени правления СНТ фальшивые уведомления с требованием срочно оплатить: целевые взносы на ремонт инфраструктуры, спил деревьев или погашение задолженностей, — объяснили эксперты.</a:t>
            </a:r>
          </a:p>
          <a:p>
            <a:pPr indent="35560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«</a:t>
            </a:r>
            <a:r>
              <a:rPr lang="ru-RU" dirty="0" err="1">
                <a:latin typeface="Arial" panose="020B0604020202020204" pitchFamily="34" charset="0"/>
                <a:cs typeface="Arial" panose="020B0604020202020204" pitchFamily="34" charset="0"/>
              </a:rPr>
              <a:t>Мошеловке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» отметили, что апрель — время не только пробуждения природы, но и активизации мошеннических схем.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Старт дачного сезона, подготовка к майским праздникам, декларационная кампания и сезонные проверки газового оборудования создают идеальную среду для аферистов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355600" algn="just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Эксперты рекомендуют проверять информацию о взносах лично у председателя СНТ, а не по СМС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99148" y="-2722883"/>
            <a:ext cx="1008109" cy="798328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vm.ru/news/1316502-moshenniki-stali-rassylat-dachnikam-                          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falshivye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uvedomleniya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-o-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srochnyh</a:t>
            </a:r>
            <a:r>
              <a:rPr lang="ru-RU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ru-RU" sz="1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vznosah</a:t>
            </a:r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16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0" y="-27384"/>
            <a:ext cx="9143999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МАТЕРИАЛОВ ИЗ СМИ, 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2" descr="C:\Users\PC124\Downloads\i (5).webp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2" name="Picture 4" descr="Picture backgroun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4" y="1106524"/>
            <a:ext cx="1375321" cy="1230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51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8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784" y="770918"/>
            <a:ext cx="1979712" cy="151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0" y="0"/>
            <a:ext cx="9144000" cy="662446"/>
          </a:xfrm>
          <a:prstGeom prst="rect">
            <a:avLst/>
          </a:prstGeom>
          <a:solidFill>
            <a:srgbClr val="2444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AutoShape 2" descr="https://dom.tyumen-city.ru/files/informer/img/2017/03/5c1d242910429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7384"/>
            <a:ext cx="9143999" cy="648072"/>
          </a:xfrm>
        </p:spPr>
        <p:txBody>
          <a:bodyPr>
            <a:noAutofit/>
          </a:bodyPr>
          <a:lstStyle/>
          <a:p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ОБЗОР </a:t>
            </a:r>
            <a:r>
              <a:rPr lang="ru-RU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МАТЕРИАЛОВ ИЗ СМИ,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МЕССЕНДЖЕРОВ</a:t>
            </a:r>
            <a:b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                                                                                                                        на 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08</a:t>
            </a:r>
            <a:r>
              <a:rPr lang="ru-RU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.04.2026</a:t>
            </a:r>
            <a:endParaRPr lang="ru-RU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41707"/>
            <a:ext cx="9144000" cy="243677"/>
          </a:xfrm>
          <a:prstGeom prst="rect">
            <a:avLst/>
          </a:prstGeom>
        </p:spPr>
      </p:pic>
      <p:sp>
        <p:nvSpPr>
          <p:cNvPr id="3" name="AutoShape 8" descr="C:\Users\PC124\Downloads\diploma.webp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AutoShape 20" descr="Picture background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8823768" y="6505599"/>
            <a:ext cx="3567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>
                <a:latin typeface="Arial" pitchFamily="34" charset="0"/>
                <a:cs typeface="Arial" pitchFamily="34" charset="0"/>
              </a:rPr>
              <a:t>9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603093" y="2276873"/>
            <a:ext cx="7991673" cy="4214604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18000" rIns="18000" anchor="ctr"/>
          <a:lstStyle/>
          <a:p>
            <a:pPr indent="355600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В Госдуме предупредили о подмене мошенниками платежных QR-кодов</a:t>
            </a:r>
          </a:p>
          <a:p>
            <a:pPr indent="355600" algn="just"/>
            <a:r>
              <a:rPr lang="ru-RU" sz="17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Злоумышленники подменяют платежные QR-коды, наклеивая фальшивые поверх настоящих, в результате деньги покупателя уходят на счет мошенников, рассказал РИА Новости депутат Госдумы Дмитрий Свищев (ЛДПР).</a:t>
            </a:r>
          </a:p>
          <a:p>
            <a:pPr indent="355600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«Злоумышленники научились подменять платежные QR-коды. Схема проста: поверх настоящего кода наклеивают фальшивку. Покупатель сканирует, переводит деньги, а они уходят на счет мошенников, а не магазину. Вернуть их потом практически невозможно», - сказал Свищев.</a:t>
            </a:r>
          </a:p>
          <a:p>
            <a:pPr indent="355600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По словам парламентария, особенно часто такие ловушки встречаются в местах массового скопления людей: на парковках, в транспорте, на платежных терминалах. Он добавил, что мошенники также вбрасывают поддельные квитанции ЖКХ в почтовые ящики, расклеивают объявления с QR-кодами «от управляющей компании» в подъездах.</a:t>
            </a:r>
          </a:p>
          <a:p>
            <a:pPr indent="355600" algn="just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«Каждый пятый QR-код в неочевидном месте может оказаться ловушкой. Если код наклеен на </a:t>
            </a:r>
            <a:r>
              <a:rPr lang="ru-RU" sz="1500" dirty="0" err="1">
                <a:latin typeface="Arial" panose="020B0604020202020204" pitchFamily="34" charset="0"/>
                <a:cs typeface="Arial" panose="020B0604020202020204" pitchFamily="34" charset="0"/>
              </a:rPr>
              <a:t>стикер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, а не напечатан на заводском бланке, бейте тревогу. Деньги уйдут в никуда. И никто вам их не вернет. Поэтому я призываю всех: если сомневаетесь, то не сканируйте. Оплачивайте картой через терминал.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Это проверенный, безопасный способ, где ваши права защищены законом», - заключил </a:t>
            </a:r>
            <a:r>
              <a:rPr lang="ru-RU" sz="1500" dirty="0" smtClean="0">
                <a:latin typeface="Arial" panose="020B0604020202020204" pitchFamily="34" charset="0"/>
                <a:cs typeface="Arial" panose="020B0604020202020204" pitchFamily="34" charset="0"/>
              </a:rPr>
              <a:t>он.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286000" y="310583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13" name="AutoShape 8"/>
          <p:cNvSpPr>
            <a:spLocks noChangeArrowheads="1"/>
          </p:cNvSpPr>
          <p:nvPr/>
        </p:nvSpPr>
        <p:spPr bwMode="auto">
          <a:xfrm rot="5400000">
            <a:off x="4063990" y="-2263586"/>
            <a:ext cx="872006" cy="6912769"/>
          </a:xfrm>
          <a:prstGeom prst="homePlate">
            <a:avLst>
              <a:gd name="adj" fmla="val 100000"/>
            </a:avLst>
          </a:prstGeom>
          <a:gradFill rotWithShape="1">
            <a:gsLst>
              <a:gs pos="0">
                <a:schemeClr val="bg1"/>
              </a:gs>
              <a:gs pos="100000">
                <a:srgbClr val="99CCFF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vert270" lIns="18000" rIns="18000" anchor="t" anchorCtr="0"/>
          <a:lstStyle/>
          <a:p>
            <a:pPr algn="ctr"/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https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://ria.ru/20260407/moshenniki-2085564068.html</a:t>
            </a:r>
          </a:p>
          <a:p>
            <a:pPr algn="ctr"/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10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093" y="1010989"/>
            <a:ext cx="1130365" cy="111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7628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ГТ">
      <a:dk1>
        <a:srgbClr val="1B3D57"/>
      </a:dk1>
      <a:lt1>
        <a:sysClr val="window" lastClr="FFFFFF"/>
      </a:lt1>
      <a:dk2>
        <a:srgbClr val="244473"/>
      </a:dk2>
      <a:lt2>
        <a:srgbClr val="FFFFFF"/>
      </a:lt2>
      <a:accent1>
        <a:srgbClr val="4F81BD"/>
      </a:accent1>
      <a:accent2>
        <a:srgbClr val="A23059"/>
      </a:accent2>
      <a:accent3>
        <a:srgbClr val="466858"/>
      </a:accent3>
      <a:accent4>
        <a:srgbClr val="5E323E"/>
      </a:accent4>
      <a:accent5>
        <a:srgbClr val="C5E5E9"/>
      </a:accent5>
      <a:accent6>
        <a:srgbClr val="E0B633"/>
      </a:accent6>
      <a:hlink>
        <a:srgbClr val="EDA8C4"/>
      </a:hlink>
      <a:folHlink>
        <a:srgbClr val="7A7A6E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33452</TotalTime>
  <Words>1043</Words>
  <Application>Microsoft Office PowerPoint</Application>
  <PresentationFormat>Экран (4:3)</PresentationFormat>
  <Paragraphs>92</Paragraphs>
  <Slides>12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Arial Cyr</vt:lpstr>
      <vt:lpstr>Calibri</vt:lpstr>
      <vt:lpstr>Times New Roman</vt:lpstr>
      <vt:lpstr>Тема Office</vt:lpstr>
      <vt:lpstr>Презентация PowerPoint</vt:lpstr>
      <vt:lpstr>Обзор материалов по противоправным деяниям,  совершаемым с использованием информационно-коммуникационных технологий</vt:lpstr>
      <vt:lpstr>Преступления в информационно-коммуникационной сфере</vt:lpstr>
      <vt:lpstr>Концепция государственной системы противодействия противоправным деяниям, совершаемым с использованием информационно-коммуникационных технологий</vt:lpstr>
      <vt:lpstr>ОБЗОР МАТЕРИАЛОВ ИЗ СМИ, МЕССЕНДЖЕРОВ                                                                                                                                      на 08.04.2026</vt:lpstr>
      <vt:lpstr>ОБЗОР МАТЕРИАЛОВ ИЗ СМИ, МЕССЕНДЖЕРОВ                                                                                                                                      на 08.04.2026</vt:lpstr>
      <vt:lpstr>ОБЗОР МАТЕРИАЛОВ ИЗ СМИ, МЕССЕНДЖЕРОВ                                                                                                                                      на 08.04.2026</vt:lpstr>
      <vt:lpstr>ОБЗОР МАТЕРИАЛОВ ИЗ СМИ, МЕССЕНДЖЕРОВ                                                                                                                                      на 12.03.2026</vt:lpstr>
      <vt:lpstr>ОБЗОР МАТЕРИАЛОВ ИЗ СМИ, МЕССЕНДЖЕРОВ                                                                                                                                      на 08.04.2026</vt:lpstr>
      <vt:lpstr>ОБЗОР МАТЕРИАЛОВ ИЗ СМИ, МЕССЕНДЖЕРОВ                                                                                                                                      на 08.04.2026</vt:lpstr>
      <vt:lpstr>Обзор материалов по противоправным деяниям,  совершаемым с использованием информационно-коммуникационных технологий</vt:lpstr>
      <vt:lpstr>Обзор материалов по противоправным деяниям,  совершаемым с использованием информационно-коммуникационных технологий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Крылова Евгения Игоревна</dc:creator>
  <cp:lastModifiedBy>PC124</cp:lastModifiedBy>
  <cp:revision>577</cp:revision>
  <cp:lastPrinted>2024-10-22T08:53:48Z</cp:lastPrinted>
  <dcterms:created xsi:type="dcterms:W3CDTF">2023-11-17T09:42:06Z</dcterms:created>
  <dcterms:modified xsi:type="dcterms:W3CDTF">2026-07-02T05:32:55Z</dcterms:modified>
</cp:coreProperties>
</file>