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7" r:id="rId2"/>
    <p:sldId id="344" r:id="rId3"/>
    <p:sldId id="346" r:id="rId4"/>
    <p:sldId id="325" r:id="rId5"/>
    <p:sldId id="339" r:id="rId6"/>
    <p:sldId id="360" r:id="rId7"/>
    <p:sldId id="352" r:id="rId8"/>
    <p:sldId id="362" r:id="rId9"/>
    <p:sldId id="361" r:id="rId10"/>
    <p:sldId id="337" r:id="rId11"/>
    <p:sldId id="349" r:id="rId12"/>
  </p:sldIdLst>
  <p:sldSz cx="9144000" cy="6858000" type="screen4x3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99CCFF"/>
    <a:srgbClr val="FFFF00"/>
    <a:srgbClr val="FFFFFF"/>
    <a:srgbClr val="FF0000"/>
    <a:srgbClr val="000066"/>
    <a:srgbClr val="CCFFCC"/>
    <a:srgbClr val="009999"/>
    <a:srgbClr val="66CCFF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433" autoAdjust="0"/>
  </p:normalViewPr>
  <p:slideViewPr>
    <p:cSldViewPr>
      <p:cViewPr varScale="1">
        <p:scale>
          <a:sx n="113" d="100"/>
          <a:sy n="113" d="100"/>
        </p:scale>
        <p:origin x="199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19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ysDash"/>
        </a:ln>
      </c:spPr>
    </c:sideWall>
    <c:backWall>
      <c:thickness val="0"/>
      <c:spPr>
        <a:noFill/>
        <a:ln w="12700">
          <a:solidFill>
            <a:schemeClr val="tx1"/>
          </a:solidFill>
          <a:prstDash val="sysDash"/>
        </a:ln>
      </c:spPr>
    </c:backWall>
    <c:plotArea>
      <c:layout>
        <c:manualLayout>
          <c:layoutTarget val="inner"/>
          <c:xMode val="edge"/>
          <c:yMode val="edge"/>
          <c:x val="0.15580206086366333"/>
          <c:y val="2.7900767211790835E-2"/>
          <c:w val="0.83885902138258239"/>
          <c:h val="0.69215399757722595"/>
        </c:manualLayout>
      </c:layout>
      <c:bar3DChart>
        <c:barDir val="col"/>
        <c:grouping val="standar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79562520"/>
        <c:axId val="479560952"/>
        <c:axId val="184029688"/>
      </c:bar3DChart>
      <c:catAx>
        <c:axId val="479562520"/>
        <c:scaling>
          <c:orientation val="minMax"/>
        </c:scaling>
        <c:delete val="0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low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479560952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479560952"/>
        <c:scaling>
          <c:orientation val="minMax"/>
          <c:max val="10"/>
          <c:min val="0"/>
        </c:scaling>
        <c:delete val="0"/>
        <c:axPos val="r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 sz="1082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dirty="0" smtClean="0"/>
                  <a:t>Ед.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37122488677064863"/>
              <c:y val="0.32608343428225317"/>
            </c:manualLayout>
          </c:layout>
          <c:overlay val="0"/>
          <c:spPr>
            <a:noFill/>
            <a:ln w="19632">
              <a:noFill/>
            </a:ln>
          </c:spPr>
        </c:title>
        <c:numFmt formatCode="0" sourceLinked="0"/>
        <c:majorTickMark val="out"/>
        <c:minorTickMark val="in"/>
        <c:tickLblPos val="nextTo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479562520"/>
        <c:crosses val="autoZero"/>
        <c:crossBetween val="between"/>
        <c:majorUnit val="10"/>
      </c:valAx>
      <c:serAx>
        <c:axId val="184029688"/>
        <c:scaling>
          <c:orientation val="minMax"/>
        </c:scaling>
        <c:delete val="1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ajorTickMark val="out"/>
        <c:minorTickMark val="none"/>
        <c:tickLblPos val="nextTo"/>
        <c:crossAx val="479560952"/>
        <c:crosses val="autoZero"/>
      </c:serAx>
    </c:plotArea>
    <c:legend>
      <c:legendPos val="r"/>
      <c:layout>
        <c:manualLayout>
          <c:xMode val="edge"/>
          <c:yMode val="edge"/>
          <c:x val="0.36352299263910093"/>
          <c:y val="0.68543609933373717"/>
          <c:w val="0.35277930504812693"/>
          <c:h val="0.22482031092267313"/>
        </c:manualLayout>
      </c:layout>
      <c:overlay val="0"/>
      <c:spPr>
        <a:noFill/>
        <a:ln w="19632">
          <a:noFill/>
        </a:ln>
      </c:spPr>
      <c:txPr>
        <a:bodyPr/>
        <a:lstStyle/>
        <a:p>
          <a:pPr>
            <a:defRPr sz="993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7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19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ysDash"/>
        </a:ln>
      </c:spPr>
    </c:sideWall>
    <c:backWall>
      <c:thickness val="0"/>
      <c:spPr>
        <a:noFill/>
        <a:ln w="12700">
          <a:solidFill>
            <a:schemeClr val="tx1"/>
          </a:solidFill>
          <a:prstDash val="sysDash"/>
        </a:ln>
      </c:spPr>
    </c:backWall>
    <c:plotArea>
      <c:layout>
        <c:manualLayout>
          <c:layoutTarget val="inner"/>
          <c:xMode val="edge"/>
          <c:yMode val="edge"/>
          <c:x val="0.15580206086366333"/>
          <c:y val="2.7900767211790835E-2"/>
          <c:w val="0.83885902138258239"/>
          <c:h val="0.69215399757722595"/>
        </c:manualLayout>
      </c:layout>
      <c:bar3DChart>
        <c:barDir val="col"/>
        <c:grouping val="standar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11783512"/>
        <c:axId val="511785864"/>
        <c:axId val="184031384"/>
      </c:bar3DChart>
      <c:catAx>
        <c:axId val="511783512"/>
        <c:scaling>
          <c:orientation val="minMax"/>
        </c:scaling>
        <c:delete val="0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low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511785864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511785864"/>
        <c:scaling>
          <c:orientation val="minMax"/>
          <c:max val="10"/>
          <c:min val="0"/>
        </c:scaling>
        <c:delete val="0"/>
        <c:axPos val="r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 sz="1082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dirty="0" smtClean="0"/>
                  <a:t>Ед.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37122488677064863"/>
              <c:y val="0.32608343428225317"/>
            </c:manualLayout>
          </c:layout>
          <c:overlay val="0"/>
          <c:spPr>
            <a:noFill/>
            <a:ln w="19632">
              <a:noFill/>
            </a:ln>
          </c:spPr>
        </c:title>
        <c:numFmt formatCode="0" sourceLinked="0"/>
        <c:majorTickMark val="out"/>
        <c:minorTickMark val="in"/>
        <c:tickLblPos val="nextTo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511783512"/>
        <c:crosses val="autoZero"/>
        <c:crossBetween val="between"/>
        <c:majorUnit val="10"/>
      </c:valAx>
      <c:serAx>
        <c:axId val="184031384"/>
        <c:scaling>
          <c:orientation val="minMax"/>
        </c:scaling>
        <c:delete val="1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ajorTickMark val="out"/>
        <c:minorTickMark val="none"/>
        <c:tickLblPos val="nextTo"/>
        <c:crossAx val="511785864"/>
        <c:crosses val="autoZero"/>
      </c:serAx>
    </c:plotArea>
    <c:legend>
      <c:legendPos val="r"/>
      <c:layout>
        <c:manualLayout>
          <c:xMode val="edge"/>
          <c:yMode val="edge"/>
          <c:x val="0.36352299263910093"/>
          <c:y val="0.68543609933373717"/>
          <c:w val="0.35277930504812693"/>
          <c:h val="0.22482031092267313"/>
        </c:manualLayout>
      </c:layout>
      <c:overlay val="0"/>
      <c:spPr>
        <a:noFill/>
        <a:ln w="19632">
          <a:noFill/>
        </a:ln>
      </c:spPr>
      <c:txPr>
        <a:bodyPr/>
        <a:lstStyle/>
        <a:p>
          <a:pPr>
            <a:defRPr sz="993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7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EC8CB7-5F9F-4DD4-BF09-22985053AA72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C3A14-AD90-463F-8110-76C7144E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346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916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1802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31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272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512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75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40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75230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7319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4220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795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17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2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37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388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1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03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24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3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00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527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68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52098-7E15-4FDB-8FD6-4C69421ED116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84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jpeg"/><Relationship Id="rId4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jpeg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4897" y="7937"/>
            <a:ext cx="9144000" cy="6869347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053" y="1916832"/>
            <a:ext cx="91000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 противоправным деяниям, </a:t>
            </a:r>
            <a:endParaRPr lang="ru-R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информационно-коммуникационных </a:t>
            </a:r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0" y="6331024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Тюмень, 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2026</a:t>
            </a:r>
            <a:endParaRPr lang="ru-RU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3" y="6616616"/>
            <a:ext cx="9144000" cy="243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54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764704"/>
          </a:xfrm>
        </p:spPr>
        <p:txBody>
          <a:bodyPr>
            <a:no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противоправным деяниям, </a:t>
            </a:r>
            <a:b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с использованием информационно-коммуникационных 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716112"/>
              </p:ext>
            </p:extLst>
          </p:nvPr>
        </p:nvGraphicFramePr>
        <p:xfrm>
          <a:off x="-2700808" y="1916832"/>
          <a:ext cx="7657081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748464" y="6453336"/>
            <a:ext cx="46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1131540"/>
            <a:ext cx="7560839" cy="5177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17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764704"/>
          </a:xfrm>
        </p:spPr>
        <p:txBody>
          <a:bodyPr>
            <a:no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противоправным деяниям, </a:t>
            </a:r>
            <a:b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с использованием информационно-коммуникационных 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Объект 4"/>
          <p:cNvGraphicFramePr>
            <a:graphicFrameLocks noChangeAspect="1"/>
          </p:cNvGraphicFramePr>
          <p:nvPr>
            <p:extLst/>
          </p:nvPr>
        </p:nvGraphicFramePr>
        <p:xfrm>
          <a:off x="-2700808" y="1916832"/>
          <a:ext cx="7657081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788766" y="6453336"/>
            <a:ext cx="46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1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4" name="Picture 4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114" y="1340768"/>
            <a:ext cx="6775278" cy="455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879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48071"/>
            <a:ext cx="9144000" cy="6185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противоправным деяниям,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 информационно-коммуникационных технологий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5333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2776" y="5459290"/>
            <a:ext cx="48953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«Предупрежден – </a:t>
            </a:r>
          </a:p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значит вооружён!!!»</a:t>
            </a:r>
            <a:endParaRPr lang="ru-RU" sz="28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13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32547" y="13065443"/>
            <a:ext cx="515236" cy="2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Преступления в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информационно-коммуникационной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сфере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94522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227583" y="836712"/>
            <a:ext cx="8664897" cy="448615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Российской Федерации информационное общество характеризуется широким распространением и доступностью мобильных устройств, а также беспроводных технологий и сетей связи.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Информационно-коммуникационные технологии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стали частью современных управленческих систем практически во всех сферах жизни российского общества. Развитие инструментов финансового рынка, платежных систем, а также в целом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цифровизация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экономических процессов дали толчок к появлению специфических способов расчетов - электронных средств платежа и их использованию юридическими и физическими лицами для безналичных расчетов.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Бесконтрольный оборот электронных средств платежа после их получения от кредитных организаций, создающий условия для их последующего использования в целях совершения незаконных действий, несет общественную опасность.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Учитывая, что в Российской Федерации сформировалось информационное общество, в котором информация и уровень ее применения и доступности кардинальным образом влияют на экономические и социокультурные условия жизни граждан, злоумышленники также перестроились на совершение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преступлений в информационном пространстве.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Преступные посягательства в информационно-коммуникационной сфере с каждым годом занимают все более заметное место в структуре всех зарегистрированных преступлений в стране. Противоправные деяния, связанные с неправомерным доступом к компьютерной информации, как правило, сопровождаются утечками конфиденциальных сведений.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противоправном применении информационно-коммуникационных технологий особую активность проявляют организованные преступные группы. Они используют вредоносное программное обеспечение,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сайты, специальную технику, электронные платформы и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колл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-центры для совершения массовых мошеннических звонков.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Анализ совершенных противоправных деяний показывает, что все более широкое распространение получают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хищения кредитных денежных средств, полученных как самими потерпевшими под непосредственным влиянием злоумышленников, так и в результате доступа преступников к системам дистанционного банковского обслуживания или регистрации на сайтах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микрофинансовых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организаций под учетными записями граждан.</a:t>
            </a:r>
          </a:p>
        </p:txBody>
      </p:sp>
      <p:pic>
        <p:nvPicPr>
          <p:cNvPr id="1036" name="Picture 12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373216"/>
            <a:ext cx="202880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411849"/>
            <a:ext cx="230425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6216" y="5411849"/>
            <a:ext cx="1880345" cy="129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549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Концепция 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84248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564891" y="908720"/>
            <a:ext cx="8039557" cy="416075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Распоряжением Правительства Российской Федерации от 30.12.2024 № 4154-р утверждена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Концепция </a:t>
            </a:r>
            <a:r>
              <a:rPr lang="ru-RU" sz="2000" b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технологий. </a:t>
            </a:r>
            <a:endParaRPr lang="ru-RU" sz="2000" b="1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Одной из целей государственной системы является сбор, обработка, анализ и обмен информацией в сфере противодействия противоправным деяниям, а также обеспечение на системной основе максимально широкого информирования населения о новых приемах совершения противоправных деяний и способах противодействия им, развитие цифровой грамотности населения, правосознания граждан и их ответственного отношения к использованию информационно-коммуникационных технологий.</a:t>
            </a:r>
          </a:p>
        </p:txBody>
      </p:sp>
      <p:pic>
        <p:nvPicPr>
          <p:cNvPr id="8200" name="Picture 8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92" y="5157192"/>
            <a:ext cx="1446264" cy="1457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141482"/>
            <a:ext cx="1512168" cy="1472841"/>
          </a:xfrm>
          <a:prstGeom prst="rect">
            <a:avLst/>
          </a:prstGeom>
        </p:spPr>
      </p:pic>
      <p:pic>
        <p:nvPicPr>
          <p:cNvPr id="8204" name="Picture 12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292" y="5643422"/>
            <a:ext cx="2176836" cy="629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48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-26988"/>
            <a:ext cx="9144000" cy="647701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12.03.2026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31778" y="2564904"/>
            <a:ext cx="8643691" cy="386426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Студентка перевела мошеннику 3,6 миллиона рублей во время переписки в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MAX.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Студентка одного из колледжей Тюменской области перевела злоумышленнику 3,6 миллиона рублей: в переписке в мессенджере MAX он убедил девушку отправить деньги на предоставленные счета под предлогом получения прибыли от инвестиций. Об этом во вторник, 10 марта, сообщили в пресс-службе региональной прокуратуры.</a:t>
            </a: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«Прокуратура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Исетского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района организовала надзор за ходом и результатами расследования уголовного дела, возбужденного по факту мошенничества», — говорится в сообщении.</a:t>
            </a: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Кроме того, в период с 2 по 8 марта в результате действий телефонных аферистов и интернет-мошенников пострадали 55 жителей Тюменской области: они потеряли свыше 29 миллионов рублей, передает 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-канал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ведомства.</a:t>
            </a: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 тот же день руководитель МЧС Камчатского края Сергей Лебедев рассказал, что мошенники попытались обмануть его через мессенджер МАХ. По словам чиновника, с ним связался якобы сотрудник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РАНХиГС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и спросил, звонил ли ему «сотрудник ФСБ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058073" y="-2845567"/>
            <a:ext cx="1008112" cy="8228654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vm.ru/news/1309523-studentka-perevela-moshenniku-36-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milliona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rublej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vremya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perepiski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-v-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2" descr="Picture background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22" r="28978" b="1959"/>
          <a:stretch/>
        </p:blipFill>
        <p:spPr bwMode="auto">
          <a:xfrm>
            <a:off x="323528" y="1196752"/>
            <a:ext cx="1220545" cy="1330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Picture background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1" t="5580" r="8764" b="5139"/>
          <a:stretch/>
        </p:blipFill>
        <p:spPr bwMode="auto">
          <a:xfrm>
            <a:off x="7452320" y="1157622"/>
            <a:ext cx="1255219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869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23243"/>
            <a:ext cx="1296144" cy="1262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12.0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.2026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itchFamily="34" charset="0"/>
                <a:cs typeface="Arial" pitchFamily="34" charset="0"/>
              </a:rPr>
              <a:t>6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31778" y="2483512"/>
            <a:ext cx="8643691" cy="404183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Россиян предупредили о новой схеме мошенничества с обратным </a:t>
            </a:r>
            <a: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звонком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У мошенников набирает популярность новая схема обмана через рассылку СМС и обратные звонки. Потенциальной жертве приходит сообщение с предупреждением о взломе аккаунта на «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Госуслугах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» и просьбой срочно позвонить по указанному номеру, сообщили «РИА Новости» эксперты платформы ОНФ «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Мошеловка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При звонке абонент попадает в поддельный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call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-центр, где мошенники представляются сотрудниками службы поддержки и просят назвать секретные коды. Получив эти сведения, мошенники получают доступ к персональным данным и могут оформлять кредиты на имя пострадавшего и проводить другие операции от его лица.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Представители «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Мошеловки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» рекомендуют не перезванивать по незнакомым номерам и сразу прерывать разговоры о взломе аккаунтов или переводе денег.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Эксперты напомнили, что работники госструктур и крупные компании не просят звонить на мобильные номера — все официальные звонки проходят через корпоративные телефоны.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В 2025 году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киберполиция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 России пресекла деятельность крупнейших площадок по распространению персональных данных граждан в интернете. Такие сервисы обычно используются мошенниками из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call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-центров для получения личной информации — ФИО и даты рождения, адреса, номера телефонов и данные о родственниках.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3997151" y="-2619672"/>
            <a:ext cx="936104" cy="7704856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www.rbc.ru/rbcfreenews/69ae941d9a7947d0a4cf5b31i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4" descr="Picture background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6" descr="Picture background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8" descr="C:\Users\PC124\Downloads\imagen-sfr-socfond-vyplaty-posobiya-0ori.webp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10" descr="C:\Users\PC124\Downloads\imagen-sfr-socfond-vyplaty-posobiya-0ori.webp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AutoShape 12" descr="C:\Users\PC124\Downloads\imagen-sfr-socfond-vyplaty-posobiya-0ori.webp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AutoShape 14" descr="C:\Users\PC124\Downloads\imagen-sfr-socfond-vyplaty-posobiya-0ori.webp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276" y="1022251"/>
            <a:ext cx="1278618" cy="126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80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Picture backgroun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53" t="5803" r="33256" b="6967"/>
          <a:stretch/>
        </p:blipFill>
        <p:spPr bwMode="auto">
          <a:xfrm>
            <a:off x="418040" y="1050045"/>
            <a:ext cx="1438945" cy="1386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24744"/>
            <a:ext cx="1368152" cy="127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79128" y="3847815"/>
            <a:ext cx="3507817" cy="267450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.0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.2026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5599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itchFamily="34" charset="0"/>
                <a:cs typeface="Arial" pitchFamily="34" charset="0"/>
              </a:rPr>
              <a:t>7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460376" y="2439603"/>
            <a:ext cx="8288088" cy="420210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В МВД перечислили чаще всего скрывающие вредоносное ПО </a:t>
            </a:r>
            <a: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приложения.</a:t>
            </a:r>
            <a:endParaRPr lang="ru-RU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Вредоносное программное обеспечение для накрутки рекламного трафика нередко маскируется под обычные приложения, например, фонарики, для чтения электронных книг или игры. Об этом 9 марта предупредили в управлении по организации борьбы с противоправным использованием информационно-коммуникационных технологий МВД России.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«Чаще всего вредоносный код скрывался в приложениях, которые выглядят безобидно: фонарики, программы для очистки памяти, сервисы для чтения электронных книг, фитнес-приложения или простые игры», — сообщили в Telegram-канале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киберполиции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После установки таких программ устройство может автоматически открывать определенные сайты в скрытых окнах и имитировать посещения страниц. В результате подобных «просмотров» злоумышленники получают доход от рекламного трафика.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В МВД России 26 февраля сообщили, что злоумышленники представляются работниками службы доставки и через мессенджер Telegram выманивают код от портала «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Госуслуги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». Ведомство посоветовало не передавать никакие коды неизвестным лицам, а для проверки статуса доставки пользоваться только официальными сайтами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135153" y="-2758886"/>
            <a:ext cx="936103" cy="798328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iz.ru/2055981/nazvany-chashche-vsego-skryvaiushchie-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vredonosnoe-po-prilozheniia-izi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0" y="-27384"/>
            <a:ext cx="91439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ИЗ СМИ, МЕССЕНДЖЕРОВ</a:t>
            </a:r>
            <a:br>
              <a:rPr lang="ru-RU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12.0</a:t>
            </a:r>
            <a:r>
              <a:rPr lang="en-US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.2026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65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8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080008"/>
            <a:ext cx="1526163" cy="1418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023" y="1194769"/>
            <a:ext cx="1528043" cy="124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.0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.2026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5599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itchFamily="34" charset="0"/>
                <a:cs typeface="Arial" pitchFamily="34" charset="0"/>
              </a:rPr>
              <a:t>8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03093" y="2540587"/>
            <a:ext cx="7991673" cy="3950889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Аферисты притворяются туроператорами и создают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фейковые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сервисы помощи в эвакуации.</a:t>
            </a:r>
          </a:p>
          <a:p>
            <a:pPr indent="271463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Мошенники разработали новую схему для обмана с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«горящими турами»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на фоне боевых действий в Иране.</a:t>
            </a:r>
          </a:p>
          <a:p>
            <a:pPr indent="271463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Об этом 7 марта 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сообщили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«Известия».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Аферисты используют то, что многие туристы планировали отдых как раз в этом регионе, поэтому под видом туроператоров они начали предлагать путешествия в другие страны. Отдельными видами обмана стали поддельные брони с QR-кодами.</a:t>
            </a:r>
          </a:p>
          <a:p>
            <a:pPr indent="271463" algn="just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«Появятся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схемы с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дипфейками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когда злоумышленники проводят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видеозвонки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через мессенджеры, изображая сотрудников турагентств, поскольку технологии позволяют менять лицо и голос в реальном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времени»,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 – отметила инженер-аналитик компании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Газинформсервис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Екатерина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Едемская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271463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Кроме того, мошенники пользуются положением туристов, застрявших в других странах из-за войны в Иране. Аферисты рассылают поддельные письма о возврате средств за билет на отмененный рейс или создают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фейковые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сайты помощи в эвакуации.</a:t>
            </a:r>
          </a:p>
          <a:p>
            <a:pPr indent="271463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Для защиты от мошеннических схем россиянам посоветовали пользоваться официальными сервисами для путешествий, не вносить предоплату на личные банковские карты и сохранять все чеки, скриншоты переписок и документов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3905859" y="-2465495"/>
            <a:ext cx="1232046" cy="7676627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ren.tv/news/v-rossii/1410255-moshenniki-pridumali-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novuiu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skhemu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obmana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-s-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goriashchimi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turami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                     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fone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voiny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-v-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irane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28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490" y="998476"/>
            <a:ext cx="1103974" cy="1042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882" y="998476"/>
            <a:ext cx="1442806" cy="1110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.0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.2026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5599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itchFamily="34" charset="0"/>
                <a:cs typeface="Arial" pitchFamily="34" charset="0"/>
              </a:rPr>
              <a:t>9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460376" y="2150606"/>
            <a:ext cx="8288088" cy="43980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Юрист предупредил россиян о проблемах с подарочными картами </a:t>
            </a:r>
            <a:r>
              <a:rPr lang="ru-RU" sz="135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маркетплейсов</a:t>
            </a:r>
            <a:r>
              <a:rPr lang="ru-RU" sz="135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3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В праздничные дни многие россияне получили подарочные карты и сертификаты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маркетплейсов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, однако иногда ими не удается воспользоваться. 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О том, как действовать в такой ситуации, рассказал руководитель Центра правопорядка в </a:t>
            </a:r>
            <a:r>
              <a:rPr lang="ru-RU" sz="1150" dirty="0" smtClean="0">
                <a:latin typeface="Arial" panose="020B0604020202020204" pitchFamily="34" charset="0"/>
                <a:cs typeface="Arial" panose="020B0604020202020204" pitchFamily="34" charset="0"/>
              </a:rPr>
              <a:t>Москве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 и Московской области Александр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Хаминский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271463" algn="just"/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«Судебная практика и закон исходят из того, что подарочная карта не является товаром, а дает право предъявителю приобрести у продавца товары либо услуги на указанную в ней сумму. Соответственно, деньги от реализации таких сертификатов являются предоплатой за товары, которые будут приобретены в будущем», — сказал он в беседе с агентством «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Прайм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</a:p>
          <a:p>
            <a:pPr indent="271463" algn="just"/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По словам юриста, нередко возникают ситуации, когда сертификат невозможно активировать, поскольку приложение сообщает, что код уже был использован. В таком случае речь может идти о мошенничестве: злоумышленники могут подбирать коды с помощью специальных генераторов или подсматривать их до продажи карты. В этой ситуации необходимо как можно быстрее обратиться в службу поддержки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маркетплейса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и предоставить фотографию сертификата вместе с чеком о покупке. Магазин может проверить, на какой аккаунт были зачислены средства, и заблокировать их.</a:t>
            </a:r>
          </a:p>
          <a:p>
            <a:pPr indent="271463" algn="just"/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Хаминский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также отметил, что иногда проблема связана с производственным браком. Например, защитный слой может приклеиться к цифрам кода. В этом случае не следует пытаться самостоятельно угадывать символы — достаточно отправить в службу поддержки четкое фото поврежденной карты и указать серийный номер. После проверки данных магазин может направить код на электронную почту, заменить сертификат или вернуть деньги.</a:t>
            </a:r>
          </a:p>
          <a:p>
            <a:pPr indent="271463" algn="just"/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Юрист подчеркнул, что ключевым доказательством в подобных ситуациях остается чек о покупке. Без него подтвердить право владения сертификатом значительно сложнее.</a:t>
            </a:r>
          </a:p>
          <a:p>
            <a:pPr indent="271463" algn="just"/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В управлении по организации борьбы с противоправным использованием информационно-коммуникационных технологий МВД России сообщили, что мошенники начали использовать аккаунты продавцов на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маркетплейсах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для обмана покупателей. В ведомстве призвали граждан соблюдать меры предосторожности. Покупателям рекомендуют не переходить для оформления заказов в мессенджеры и не оплачивать товары по ссылкам, отправленным вне официальных сервисов.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012486" y="-2316258"/>
            <a:ext cx="1042188" cy="7135961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iz.ru/2056246/2026-03-10/iurist-predupredil-rossiian-                                      o-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problemakh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-s-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podarochnymi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kartami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         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marketpleisov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47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ГТ">
      <a:dk1>
        <a:srgbClr val="1B3D57"/>
      </a:dk1>
      <a:lt1>
        <a:sysClr val="window" lastClr="FFFFFF"/>
      </a:lt1>
      <a:dk2>
        <a:srgbClr val="244473"/>
      </a:dk2>
      <a:lt2>
        <a:srgbClr val="FFFFFF"/>
      </a:lt2>
      <a:accent1>
        <a:srgbClr val="4F81BD"/>
      </a:accent1>
      <a:accent2>
        <a:srgbClr val="A23059"/>
      </a:accent2>
      <a:accent3>
        <a:srgbClr val="466858"/>
      </a:accent3>
      <a:accent4>
        <a:srgbClr val="5E323E"/>
      </a:accent4>
      <a:accent5>
        <a:srgbClr val="C5E5E9"/>
      </a:accent5>
      <a:accent6>
        <a:srgbClr val="E0B633"/>
      </a:accent6>
      <a:hlink>
        <a:srgbClr val="EDA8C4"/>
      </a:hlink>
      <a:folHlink>
        <a:srgbClr val="7A7A6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33390</TotalTime>
  <Words>934</Words>
  <Application>Microsoft Office PowerPoint</Application>
  <PresentationFormat>Экран (4:3)</PresentationFormat>
  <Paragraphs>90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Arial Cyr</vt:lpstr>
      <vt:lpstr>Calibri</vt:lpstr>
      <vt:lpstr>Times New Roman</vt:lpstr>
      <vt:lpstr>Тема Office</vt:lpstr>
      <vt:lpstr>Презентация PowerPoint</vt:lpstr>
      <vt:lpstr>Обзор материалов по противоправным деяниям,  совершаемым с использованием информационно-коммуникационных технологий</vt:lpstr>
      <vt:lpstr>Преступления в информационно-коммуникационной сфере</vt:lpstr>
      <vt:lpstr>Концепция государственной системы противодействия противоправным деяниям, совершаемым с использованием информационно-коммуникационных технологий</vt:lpstr>
      <vt:lpstr>ОБЗОР МАТЕРИАЛОВ ИЗ СМИ, МЕССЕНДЖЕРОВ                                                                                                                                      на 12.03.2026</vt:lpstr>
      <vt:lpstr>ОБЗОР МАТЕРИАЛОВ ИЗ СМИ, МЕССЕНДЖЕРОВ                                                                                                                                      на 12.03.2026</vt:lpstr>
      <vt:lpstr>ОБЗОР МАТЕРИАЛОВ ИЗ СМИ, МЕССЕНДЖЕРОВ                                                                                                                                      на 12.03.2026</vt:lpstr>
      <vt:lpstr>ОБЗОР МАТЕРИАЛОВ ИЗ СМИ, МЕССЕНДЖЕРОВ                                                                                                                                      на 12.03.2026</vt:lpstr>
      <vt:lpstr>ОБЗОР МАТЕРИАЛОВ ИЗ СМИ, МЕССЕНДЖЕРОВ                                                                                                                                      на 12.03.2026</vt:lpstr>
      <vt:lpstr>Обзор материалов по противоправным деяниям,  совершаемым с использованием информационно-коммуникационных технологий</vt:lpstr>
      <vt:lpstr>Обзор материалов по противоправным деяниям,  совершаемым с использованием информационно-коммуникационных технологий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Крылова Евгения Игоревна</dc:creator>
  <cp:lastModifiedBy>PC124</cp:lastModifiedBy>
  <cp:revision>570</cp:revision>
  <cp:lastPrinted>2024-10-22T08:53:48Z</cp:lastPrinted>
  <dcterms:created xsi:type="dcterms:W3CDTF">2023-11-17T09:42:06Z</dcterms:created>
  <dcterms:modified xsi:type="dcterms:W3CDTF">2026-03-13T04:21:53Z</dcterms:modified>
</cp:coreProperties>
</file>