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7" r:id="rId2"/>
    <p:sldId id="344" r:id="rId3"/>
    <p:sldId id="346" r:id="rId4"/>
    <p:sldId id="325" r:id="rId5"/>
    <p:sldId id="339" r:id="rId6"/>
    <p:sldId id="340" r:id="rId7"/>
    <p:sldId id="347" r:id="rId8"/>
    <p:sldId id="348" r:id="rId9"/>
    <p:sldId id="337" r:id="rId10"/>
    <p:sldId id="349" r:id="rId11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CCFF"/>
    <a:srgbClr val="FFFF00"/>
    <a:srgbClr val="FFFFFF"/>
    <a:srgbClr val="FF0000"/>
    <a:srgbClr val="000066"/>
    <a:srgbClr val="CCFFCC"/>
    <a:srgbClr val="009999"/>
    <a:srgbClr val="66CCF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44" autoAdjust="0"/>
  </p:normalViewPr>
  <p:slideViewPr>
    <p:cSldViewPr>
      <p:cViewPr varScale="1">
        <p:scale>
          <a:sx n="93" d="100"/>
          <a:sy n="93" d="100"/>
        </p:scale>
        <p:origin x="20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190"/>
      <c:depthPercent val="100"/>
      <c:rAngAx val="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ysDash"/>
        </a:ln>
      </c:spPr>
    </c:sideWall>
    <c:backWall>
      <c:thickness val="0"/>
      <c:spPr>
        <a:noFill/>
        <a:ln w="12700">
          <a:solidFill>
            <a:schemeClr val="tx1"/>
          </a:solidFill>
          <a:prstDash val="sysDash"/>
        </a:ln>
      </c:spPr>
    </c:backWall>
    <c:plotArea>
      <c:layout>
        <c:manualLayout>
          <c:layoutTarget val="inner"/>
          <c:xMode val="edge"/>
          <c:yMode val="edge"/>
          <c:x val="0.15580206086366333"/>
          <c:y val="2.7900767211790835E-2"/>
          <c:w val="0.83885902138258239"/>
          <c:h val="0.69215399757722595"/>
        </c:manualLayout>
      </c:layout>
      <c:bar3DChart>
        <c:barDir val="col"/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2559744"/>
        <c:axId val="222562488"/>
        <c:axId val="138927192"/>
      </c:bar3DChart>
      <c:catAx>
        <c:axId val="222559744"/>
        <c:scaling>
          <c:orientation val="minMax"/>
        </c:scaling>
        <c:delete val="0"/>
        <c:axPos val="b"/>
        <c:majorGridlines>
          <c:spPr>
            <a:ln w="2454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 w="24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256248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222562488"/>
        <c:scaling>
          <c:orientation val="minMax"/>
          <c:max val="10"/>
          <c:min val="0"/>
        </c:scaling>
        <c:delete val="0"/>
        <c:axPos val="r"/>
        <c:majorGridlines>
          <c:spPr>
            <a:ln w="2454">
              <a:solidFill>
                <a:srgbClr val="000000"/>
              </a:solidFill>
              <a:prstDash val="sysDash"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082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dirty="0" smtClean="0"/>
                  <a:t>Ед.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37122488677064863"/>
              <c:y val="0.32608343428225317"/>
            </c:manualLayout>
          </c:layout>
          <c:overlay val="0"/>
          <c:spPr>
            <a:noFill/>
            <a:ln w="19632">
              <a:noFill/>
            </a:ln>
          </c:spPr>
        </c:title>
        <c:numFmt formatCode="0" sourceLinked="0"/>
        <c:majorTickMark val="out"/>
        <c:minorTickMark val="in"/>
        <c:tickLblPos val="nextTo"/>
        <c:spPr>
          <a:ln w="24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2559744"/>
        <c:crosses val="autoZero"/>
        <c:crossBetween val="between"/>
        <c:majorUnit val="10"/>
      </c:valAx>
      <c:serAx>
        <c:axId val="138927192"/>
        <c:scaling>
          <c:orientation val="minMax"/>
        </c:scaling>
        <c:delete val="1"/>
        <c:axPos val="b"/>
        <c:majorGridlines>
          <c:spPr>
            <a:ln w="2454">
              <a:solidFill>
                <a:srgbClr val="000000"/>
              </a:solidFill>
              <a:prstDash val="sysDash"/>
            </a:ln>
          </c:spPr>
        </c:majorGridlines>
        <c:majorTickMark val="out"/>
        <c:minorTickMark val="none"/>
        <c:tickLblPos val="nextTo"/>
        <c:crossAx val="222562488"/>
        <c:crosses val="autoZero"/>
      </c:serAx>
    </c:plotArea>
    <c:legend>
      <c:legendPos val="r"/>
      <c:layout>
        <c:manualLayout>
          <c:xMode val="edge"/>
          <c:yMode val="edge"/>
          <c:x val="0.36352299263910093"/>
          <c:y val="0.68543609933373717"/>
          <c:w val="0.35277930504812693"/>
          <c:h val="0.22482031092267313"/>
        </c:manualLayout>
      </c:layout>
      <c:overlay val="0"/>
      <c:spPr>
        <a:noFill/>
        <a:ln w="19632">
          <a:noFill/>
        </a:ln>
      </c:spPr>
      <c:txPr>
        <a:bodyPr/>
        <a:lstStyle/>
        <a:p>
          <a:pPr>
            <a:defRPr sz="993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7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190"/>
      <c:depthPercent val="100"/>
      <c:rAngAx val="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ysDash"/>
        </a:ln>
      </c:spPr>
    </c:sideWall>
    <c:backWall>
      <c:thickness val="0"/>
      <c:spPr>
        <a:noFill/>
        <a:ln w="12700">
          <a:solidFill>
            <a:schemeClr val="tx1"/>
          </a:solidFill>
          <a:prstDash val="sysDash"/>
        </a:ln>
      </c:spPr>
    </c:backWall>
    <c:plotArea>
      <c:layout>
        <c:manualLayout>
          <c:layoutTarget val="inner"/>
          <c:xMode val="edge"/>
          <c:yMode val="edge"/>
          <c:x val="0.15580206086366333"/>
          <c:y val="2.7900767211790835E-2"/>
          <c:w val="0.83885902138258239"/>
          <c:h val="0.69215399757722595"/>
        </c:manualLayout>
      </c:layout>
      <c:bar3DChart>
        <c:barDir val="col"/>
        <c:grouping val="standar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2563664"/>
        <c:axId val="222562880"/>
        <c:axId val="138927616"/>
      </c:bar3DChart>
      <c:catAx>
        <c:axId val="222563664"/>
        <c:scaling>
          <c:orientation val="minMax"/>
        </c:scaling>
        <c:delete val="0"/>
        <c:axPos val="b"/>
        <c:majorGridlines>
          <c:spPr>
            <a:ln w="2454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 w="24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2562880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222562880"/>
        <c:scaling>
          <c:orientation val="minMax"/>
          <c:max val="10"/>
          <c:min val="0"/>
        </c:scaling>
        <c:delete val="0"/>
        <c:axPos val="r"/>
        <c:majorGridlines>
          <c:spPr>
            <a:ln w="2454">
              <a:solidFill>
                <a:srgbClr val="000000"/>
              </a:solidFill>
              <a:prstDash val="sysDash"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082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dirty="0" smtClean="0"/>
                  <a:t>Ед.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37122488677064863"/>
              <c:y val="0.32608343428225317"/>
            </c:manualLayout>
          </c:layout>
          <c:overlay val="0"/>
          <c:spPr>
            <a:noFill/>
            <a:ln w="19632">
              <a:noFill/>
            </a:ln>
          </c:spPr>
        </c:title>
        <c:numFmt formatCode="0" sourceLinked="0"/>
        <c:majorTickMark val="out"/>
        <c:minorTickMark val="in"/>
        <c:tickLblPos val="nextTo"/>
        <c:spPr>
          <a:ln w="24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222563664"/>
        <c:crosses val="autoZero"/>
        <c:crossBetween val="between"/>
        <c:majorUnit val="10"/>
      </c:valAx>
      <c:serAx>
        <c:axId val="138927616"/>
        <c:scaling>
          <c:orientation val="minMax"/>
        </c:scaling>
        <c:delete val="1"/>
        <c:axPos val="b"/>
        <c:majorGridlines>
          <c:spPr>
            <a:ln w="2454">
              <a:solidFill>
                <a:srgbClr val="000000"/>
              </a:solidFill>
              <a:prstDash val="sysDash"/>
            </a:ln>
          </c:spPr>
        </c:majorGridlines>
        <c:majorTickMark val="out"/>
        <c:minorTickMark val="none"/>
        <c:tickLblPos val="nextTo"/>
        <c:crossAx val="222562880"/>
        <c:crosses val="autoZero"/>
      </c:serAx>
    </c:plotArea>
    <c:legend>
      <c:legendPos val="r"/>
      <c:layout>
        <c:manualLayout>
          <c:xMode val="edge"/>
          <c:yMode val="edge"/>
          <c:x val="0.36352299263910093"/>
          <c:y val="0.68543609933373717"/>
          <c:w val="0.35277930504812693"/>
          <c:h val="0.22482031092267313"/>
        </c:manualLayout>
      </c:layout>
      <c:overlay val="0"/>
      <c:spPr>
        <a:noFill/>
        <a:ln w="19632">
          <a:noFill/>
        </a:ln>
      </c:spPr>
      <c:txPr>
        <a:bodyPr/>
        <a:lstStyle/>
        <a:p>
          <a:pPr>
            <a:defRPr sz="993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7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C8CB7-5F9F-4DD4-BF09-22985053AA72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C3A14-AD90-463F-8110-76C7144E8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4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16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27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1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5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2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99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16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C3A14-AD90-463F-8110-76C7144E8C7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8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8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3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4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0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27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2098-7E15-4FDB-8FD6-4C69421ED116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8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52098-7E15-4FDB-8FD6-4C69421ED116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A2299-2FE8-4261-8345-8489DC35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4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4897" y="7937"/>
            <a:ext cx="9144000" cy="6869347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053" y="1916832"/>
            <a:ext cx="91000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МАТЕРИАЛОВ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противоправным деяниям, 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совершаемым 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использованием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информационно-коммуникационных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технологий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6331024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Тюмень,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2025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" y="6616616"/>
            <a:ext cx="9144000" cy="2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764704"/>
          </a:xfrm>
        </p:spPr>
        <p:txBody>
          <a:bodyPr>
            <a:no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материалов по противоправным деяниям, </a:t>
            </a:r>
            <a:b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совершаемым с использованием информационно-коммуникационных технологий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323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Объект 4"/>
          <p:cNvGraphicFramePr>
            <a:graphicFrameLocks noChangeAspect="1"/>
          </p:cNvGraphicFramePr>
          <p:nvPr>
            <p:extLst/>
          </p:nvPr>
        </p:nvGraphicFramePr>
        <p:xfrm>
          <a:off x="-2700808" y="1916832"/>
          <a:ext cx="7657081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748464" y="6453336"/>
            <a:ext cx="46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14" y="1340768"/>
            <a:ext cx="6775278" cy="45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071"/>
            <a:ext cx="9144000" cy="618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62446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материалов по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противоправным деяниям,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совершаемым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использованием информационно-коммуникационных технологий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323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823768" y="6453336"/>
            <a:ext cx="35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776" y="5459290"/>
            <a:ext cx="4895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«Предупрежден – </a:t>
            </a:r>
          </a:p>
          <a:p>
            <a:pPr algn="ctr"/>
            <a:r>
              <a:rPr lang="ru-RU" sz="28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значит вооружён!!!»</a:t>
            </a:r>
            <a:endParaRPr lang="ru-RU" sz="28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3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2547" y="13065443"/>
            <a:ext cx="515236" cy="2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62446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Преступления в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информационно-коммуникационной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сфере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323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823768" y="6525344"/>
            <a:ext cx="35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227583" y="836712"/>
            <a:ext cx="8664897" cy="448615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marL="92075" indent="268288" algn="just"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Российской Федерации информационное общество характеризуется широким распространением и доступностью мобильных устройств, а также беспроводных технологий и сетей связи.</a:t>
            </a:r>
          </a:p>
          <a:p>
            <a:pPr marL="92075" indent="268288" algn="just">
              <a:lnSpc>
                <a:spcPct val="9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Информационно-коммуникационные технологии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стали частью современных управленческих систем практически во всех сферах жизни российского общества. Развитие инструментов финансового рынка, платежных систем, а также в целом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экономических процессов дали толчок к появлению специфических способов расчетов - электронных средств платежа и их использованию юридическими и физическими лицами для безналичных расчетов.</a:t>
            </a:r>
          </a:p>
          <a:p>
            <a:pPr marL="92075" indent="268288" algn="just"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Бесконтрольный оборот электронных средств платежа после их получения от кредитных организаций, создающий условия для их последующего использования в целях совершения незаконных действий, несет общественную опасность.</a:t>
            </a:r>
          </a:p>
          <a:p>
            <a:pPr marL="92075" indent="268288" algn="just"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Учитывая, что в Российской Федерации сформировалось информационное общество, в котором информация и уровень ее применения и доступности кардинальным образом влияют на экономические и социокультурные условия жизни граждан, злоумышленники также перестроились на совершение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преступлений в информационном пространстве.</a:t>
            </a:r>
          </a:p>
          <a:p>
            <a:pPr marL="92075" indent="268288" algn="just"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Преступные посягательства в информационно-коммуникационной сфере с каждым годом занимают все более заметное место в структуре всех зарегистрированных преступлений в стране. Противоправные деяния, связанные с неправомерным доступом к компьютерной информации, как правило, сопровождаются утечками конфиденциальных сведений.</a:t>
            </a:r>
          </a:p>
          <a:p>
            <a:pPr marL="92075" indent="268288" algn="just"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противоправном применении информационно-коммуникационных технологий особую активность проявляют организованные преступные группы. Они используют вредоносное программное обеспечение,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фишинговые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сайты, специальную технику, электронные платформы 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колл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-центры для совершения массовых мошеннических звонков.</a:t>
            </a:r>
          </a:p>
          <a:p>
            <a:pPr marL="92075" indent="268288" algn="just">
              <a:lnSpc>
                <a:spcPct val="9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Анализ совершенных противоправных деяний показывает, что все более широкое распространение получают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хищения кредитных денежных средств, полученных как самими потерпевшими под непосредственным влиянием злоумышленников, так и в результате доступа преступников к системам дистанционного банковского обслуживания или регистрации на сайтах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микрофинансовых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организаций под учетными записями граждан.</a:t>
            </a:r>
          </a:p>
        </p:txBody>
      </p:sp>
      <p:pic>
        <p:nvPicPr>
          <p:cNvPr id="1036" name="Picture 1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6"/>
            <a:ext cx="2028806" cy="126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11849"/>
            <a:ext cx="2304256" cy="126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16" y="5411849"/>
            <a:ext cx="1880345" cy="129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49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62446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Концепция государственной системы противодействия противоправным деяниям, совершаемым с использованием информационно-коммуникационных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323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823768" y="6525344"/>
            <a:ext cx="35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564891" y="908720"/>
            <a:ext cx="8039557" cy="416075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indent="449580" algn="just">
              <a:spcAft>
                <a:spcPts val="0"/>
              </a:spcAft>
            </a:pPr>
            <a:r>
              <a:rPr lang="ru-RU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Распоряжением Правительства Российской Федерации от 30.12.2024 № 4154-р утверждена </a:t>
            </a:r>
            <a:r>
              <a:rPr lang="ru-RU" sz="2000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Концепция </a:t>
            </a:r>
            <a:r>
              <a:rPr lang="ru-RU" sz="2000" b="1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системы противодействия противоправным деяниям, совершаемым с использованием информационно-коммуникационных </a:t>
            </a:r>
            <a:r>
              <a:rPr lang="ru-RU" sz="2000" b="1" kern="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технологий. </a:t>
            </a:r>
            <a:endParaRPr lang="ru-RU" sz="2000" b="1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из целей государственной системы является сбор, обработка, анализ и обмен информацией в сфере противодействия противоправным деяниям, а также обеспечение на системной основе максимально широкого информирования населения о новых приемах совершения противоправных деяний и способах противодействия им, развитие цифровой грамотности населения, правосознания граждан и их ответственного отношения к использованию информационно-коммуникационных технологий.</a:t>
            </a:r>
          </a:p>
        </p:txBody>
      </p:sp>
      <p:pic>
        <p:nvPicPr>
          <p:cNvPr id="8200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2" y="5157192"/>
            <a:ext cx="1446264" cy="14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141482"/>
            <a:ext cx="1512168" cy="1472841"/>
          </a:xfrm>
          <a:prstGeom prst="rect">
            <a:avLst/>
          </a:prstGeom>
        </p:spPr>
      </p:pic>
      <p:pic>
        <p:nvPicPr>
          <p:cNvPr id="8204" name="Picture 1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92" y="5643422"/>
            <a:ext cx="2176836" cy="62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4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3" y="1124744"/>
            <a:ext cx="2184177" cy="16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148" y="1844824"/>
            <a:ext cx="2282980" cy="13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62446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3999" cy="64807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МАТЕРИАЛОВ ИЗ СМИ,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МЕССЕНДЖЕРОВ</a:t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на 02.04.2025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1707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823768" y="6525344"/>
            <a:ext cx="35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51520" y="3155639"/>
            <a:ext cx="8656513" cy="348606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indent="360363"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Мошенники воспользовались недавно заработавшим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самозапретом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на кредиты для обмана граждан, сообщили в Ассоциации развития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финграмотности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0363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утверждает газета «Известия», злоумышленники звонят людям от имени сотрудников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и уверяют, что запрет установлен неверно. Затем якобы для исправления ситуации они предлагают перейти по ссылке, которая оказывается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фишинговой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60363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Получив доступ к аккаунту, злоумышленники могут авторизоваться в приложении банка с помощью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», а затем получить доступ к счетам.</a:t>
            </a:r>
          </a:p>
          <a:p>
            <a:pPr indent="360363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десять дней работы сервиса по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замозапрету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кредиты им воспользовались более 5 млн россиян через портал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indent="360363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Глава комитета Госдумы по труду, социальной политике и делам ветеранов Ярослав Нилов также отметил, что популярность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самозапрета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кредиты показывает, насколько остро стоит вопрос, связанный с действиями мошенников в </a:t>
            </a:r>
            <a:r>
              <a:rPr lang="ru-RU" dirty="0"/>
              <a:t>стране.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5400000">
            <a:off x="3976582" y="-2816341"/>
            <a:ext cx="1045606" cy="8207697"/>
          </a:xfrm>
          <a:prstGeom prst="homePlate">
            <a:avLst>
              <a:gd name="adj" fmla="val 100000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lIns="18000" rIns="18000" anchor="ctr"/>
          <a:lstStyle/>
          <a:p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https://m.dzen.ru/a/Z9DeM0djJnQPQfRe?utm_source=                 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yxnews&amp;utm_medium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12776"/>
            <a:ext cx="214308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9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5580" r="8764" b="5139"/>
          <a:stretch/>
        </p:blipFill>
        <p:spPr bwMode="auto">
          <a:xfrm>
            <a:off x="7956376" y="1132653"/>
            <a:ext cx="1008112" cy="10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62446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323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36825" y="2353122"/>
            <a:ext cx="8504113" cy="314347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indent="452438"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Телефонные мошенники придумали новый способ, как разводить подростков.</a:t>
            </a:r>
          </a:p>
          <a:p>
            <a:pPr indent="452438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Они звонят им под видом руководства образовательных учреждений. Говорят, что якобы у учащегося не привязан телефон к его электронному дневнику.</a:t>
            </a:r>
          </a:p>
          <a:p>
            <a:pPr indent="452438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Аферисты оказывают психологическое давление на детей и отправляют код в смс.</a:t>
            </a:r>
          </a:p>
          <a:p>
            <a:pPr indent="452438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ребенок его продиктует, они получают доступ к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Госуслугам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и другим персональным данным.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23768" y="6525344"/>
            <a:ext cx="35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5400000">
            <a:off x="4052502" y="-2925405"/>
            <a:ext cx="992621" cy="8399303"/>
          </a:xfrm>
          <a:prstGeom prst="homePlate">
            <a:avLst>
              <a:gd name="adj" fmla="val 100000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lIns="18000" rIns="18000" anchor="ctr"/>
          <a:lstStyle/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https://novulsk.gosuslugi.ru/dlya-zhiteley/novosti-i-                                               </a:t>
            </a:r>
            <a:r>
              <a:rPr lang="ru-RU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reportazhi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/novosti-193_2433.html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МАТЕРИАЛОВ ИЗ СМИ, МЕССЕНДЖЕРОВ</a:t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на 02.04.2025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 descr="Picture backgroun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5" t="3610" r="16590" b="3904"/>
          <a:stretch/>
        </p:blipFill>
        <p:spPr bwMode="auto">
          <a:xfrm>
            <a:off x="4253056" y="5574465"/>
            <a:ext cx="936104" cy="10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9437"/>
            <a:ext cx="2376264" cy="8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7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3" y="751424"/>
            <a:ext cx="1120763" cy="103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88839"/>
            <a:ext cx="1440160" cy="9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62446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323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823768" y="6525344"/>
            <a:ext cx="35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07976" y="1808252"/>
            <a:ext cx="8515792" cy="477440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indent="360363" algn="just">
              <a:lnSpc>
                <a:spcPts val="16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«Знали, на что давить»: пенсионера в Тюмени заставили перевести 22 млн рублей – мошенники назвались сотрудниками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Росфинмониторинга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0363" algn="just">
              <a:lnSpc>
                <a:spcPts val="16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Тюмени пенсионеру пришлось столкнуться с мошенниками, которые украли у него 22 миллиона рублей. Пожилой мужчина самолично переводил денежные средства преступникам в течение месяца. Следователи завели уголовное дело по данному факту, рассказали в прокуратуре Тюменской области.</a:t>
            </a:r>
          </a:p>
          <a:p>
            <a:pPr indent="360363" algn="just">
              <a:lnSpc>
                <a:spcPts val="16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версии силовиков, неизвестный человек, выдавая себя за сотрудника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Росфинмониторинга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связался с пенсионером по телефону. Под предлогом защиты от несанкционированного снятия денег и оформления кредита злоумышленник убедил жертву перевести крупные суммы на разные банковские счета. Эти переводы продолжались около месяца, пока общая сумма похищенных средств не достигла 22 миллионов рублей.</a:t>
            </a:r>
          </a:p>
          <a:p>
            <a:pPr indent="360363" algn="just">
              <a:lnSpc>
                <a:spcPts val="16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«Следствие начало расследование по статье о мошенничестве, совершённом в особо крупных размерах или организованной группой лиц. Прокуратура Калининского района Тюмени взяла ход следствия под особый контроль», – говорится в сообщении надзорного органа.</a:t>
            </a:r>
          </a:p>
          <a:p>
            <a:pPr indent="360363" algn="just">
              <a:lnSpc>
                <a:spcPts val="16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Отметим, что в современный век мошеннические схемы значительно упрощаются благодаря уязвимостям в кредитных системах, позволяющим получать значительные займы без подтверждения доходов и зачастую без залога имущества. Однако иногда мошенники убеждают своих жертв заложить или продать недвижимость.</a:t>
            </a:r>
          </a:p>
          <a:p>
            <a:pPr indent="360363" algn="just">
              <a:lnSpc>
                <a:spcPts val="16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Продажа квартиры для мошенников сложнее, так как этот процесс занимает не меньше пары недель, и за это время кто-то из близких жертвы может заметить, что она попала в ловушку. Поэтому чаще всего мошенники стараются убедить свою жертву оформить крупный кредит под залог недвижимости. Этот вариант оказывается быстрее и безопаснее для них, чем продажа жилья, рассказывают в прокуратуре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5400000">
            <a:off x="4267727" y="-2795331"/>
            <a:ext cx="560662" cy="7680732"/>
          </a:xfrm>
          <a:prstGeom prst="homePlate">
            <a:avLst>
              <a:gd name="adj" fmla="val 100000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lIns="18000" rIns="1800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https://www.tumen.kp.ru/online/news/6271487/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МАТЕРИАЛОВ ИЗ СМИ, МЕССЕНДЖЕРОВ</a:t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на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.2025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4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294" y="826438"/>
            <a:ext cx="988699" cy="93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1424"/>
            <a:ext cx="1120763" cy="103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62446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323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823768" y="6525344"/>
            <a:ext cx="35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07976" y="1814091"/>
            <a:ext cx="8515792" cy="483472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indent="360363" algn="just">
              <a:lnSpc>
                <a:spcPts val="15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Журналист «Комсомолки» запросила у прокуратуры информацию, откуда у пенсионера из Тюмени миллионы рублей. В пресс-службе надзорного органа сообщили, что данные обстоятельства не являются предметом расследования.</a:t>
            </a:r>
          </a:p>
          <a:p>
            <a:pPr indent="360363" algn="just">
              <a:lnSpc>
                <a:spcPts val="15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Указанное обстоятельство не является предметом расследования, информацией не располагаем, – ответили в ведомстве.</a:t>
            </a:r>
          </a:p>
          <a:p>
            <a:pPr indent="360363" algn="just">
              <a:lnSpc>
                <a:spcPts val="15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Редакция издания «Комсомольская правда» направила официальный запрос в пресс-службу регионального управления прокуратуры Тюменской области за разъяснением ситуации. Комментарий ожидается.</a:t>
            </a:r>
          </a:p>
          <a:p>
            <a:pPr indent="360363" algn="just">
              <a:lnSpc>
                <a:spcPts val="1500"/>
              </a:lnSpc>
            </a:pPr>
            <a:r>
              <a:rPr lang="ru-RU" sz="1400" dirty="0" smtClean="0"/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целом за минувшую неделю в Тюменской области от рук телефонных и интернет-мошенников пострадало 97 жителей. Общая сумма похищенных денежных средств превысила 53 миллиона рублей.</a:t>
            </a:r>
          </a:p>
          <a:p>
            <a:pPr indent="360363" algn="just">
              <a:lnSpc>
                <a:spcPts val="15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 защитить себя и родственников от мошенников, напомнили представители прокуратуры.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Современные технологии помогают избегать звонков якобы сотрудников Центрального банка, фальшивых полицейских и прочих мошенников, предлагающих срочную помощь в переводе денег на «безопасный счёт».</a:t>
            </a:r>
          </a:p>
          <a:p>
            <a:pPr indent="360363" algn="just">
              <a:lnSpc>
                <a:spcPts val="15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Изначально, чтобы защитить мобильное устройство от взлома мошенниками, важно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установить надежное антивирусное ПО, регулярно обновляющееся и способное обнаруживать вредоносные программы, блокировать доступ к заражённым сайтам, проверять ссылки из SMS-сообщений и мессенджеров, а также выявлять опасные настройки смартфона.</a:t>
            </a:r>
          </a:p>
          <a:p>
            <a:pPr indent="360363" algn="just">
              <a:lnSpc>
                <a:spcPts val="15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Также полезно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постоянно обновлять операционную систему своего устройства, загружать приложения исключительно из проверенных источников и избегать перехода по сомнительным ссылкам.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Тем не менее не все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киберпреступления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связаны с хакерскими атаками. Часто мошенники применяют социальную инженерию, обманывая людей по телефону. Чтобы обезопасить себя от таких звонков, необходимо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незамедлительно блокировать нежелательные номера мошенников,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предупреждают правоохранительные органы.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5400000">
            <a:off x="4296030" y="-2823634"/>
            <a:ext cx="504056" cy="7680732"/>
          </a:xfrm>
          <a:prstGeom prst="homePlate">
            <a:avLst>
              <a:gd name="adj" fmla="val 100000"/>
            </a:avLst>
          </a:prstGeom>
          <a:gradFill rotWithShape="1">
            <a:gsLst>
              <a:gs pos="0">
                <a:schemeClr val="bg1"/>
              </a:gs>
              <a:gs pos="100000">
                <a:srgbClr val="99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270" lIns="18000" rIns="1800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https://www.tumen.kp.ru/online/news/6271487/ 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-27384"/>
            <a:ext cx="91439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МАТЕРИАЛОВ ИЗ СМИ, МЕССЕНДЖЕРОВ</a:t>
            </a:r>
            <a:b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на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.2025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244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dom.tyumen-city.ru/files/informer/img/2017/03/5c1d2429104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764704"/>
          </a:xfrm>
        </p:spPr>
        <p:txBody>
          <a:bodyPr>
            <a:noAutofit/>
          </a:bodyPr>
          <a:lstStyle/>
          <a:p>
            <a: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Обзор материалов по противоправным деяниям, </a:t>
            </a:r>
            <a:b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совершаемым с использованием информационно-коммуникационных технологий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4323"/>
            <a:ext cx="9144000" cy="243677"/>
          </a:xfrm>
          <a:prstGeom prst="rect">
            <a:avLst/>
          </a:prstGeom>
        </p:spPr>
      </p:pic>
      <p:sp>
        <p:nvSpPr>
          <p:cNvPr id="3" name="AutoShape 8" descr="C:\Users\PC124\Downloads\diplom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716112"/>
              </p:ext>
            </p:extLst>
          </p:nvPr>
        </p:nvGraphicFramePr>
        <p:xfrm>
          <a:off x="-2700808" y="1916832"/>
          <a:ext cx="7657081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748464" y="6453336"/>
            <a:ext cx="46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9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31540"/>
            <a:ext cx="7560839" cy="51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ГТ">
      <a:dk1>
        <a:srgbClr val="1B3D57"/>
      </a:dk1>
      <a:lt1>
        <a:sysClr val="window" lastClr="FFFFFF"/>
      </a:lt1>
      <a:dk2>
        <a:srgbClr val="244473"/>
      </a:dk2>
      <a:lt2>
        <a:srgbClr val="FFFFFF"/>
      </a:lt2>
      <a:accent1>
        <a:srgbClr val="4F81BD"/>
      </a:accent1>
      <a:accent2>
        <a:srgbClr val="A23059"/>
      </a:accent2>
      <a:accent3>
        <a:srgbClr val="466858"/>
      </a:accent3>
      <a:accent4>
        <a:srgbClr val="5E323E"/>
      </a:accent4>
      <a:accent5>
        <a:srgbClr val="C5E5E9"/>
      </a:accent5>
      <a:accent6>
        <a:srgbClr val="E0B633"/>
      </a:accent6>
      <a:hlink>
        <a:srgbClr val="EDA8C4"/>
      </a:hlink>
      <a:folHlink>
        <a:srgbClr val="7A7A6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31030</TotalTime>
  <Words>1113</Words>
  <Application>Microsoft Office PowerPoint</Application>
  <PresentationFormat>Экран (4:3)</PresentationFormat>
  <Paragraphs>74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Cyr</vt:lpstr>
      <vt:lpstr>Calibri</vt:lpstr>
      <vt:lpstr>Times New Roman</vt:lpstr>
      <vt:lpstr>Тема Office</vt:lpstr>
      <vt:lpstr>Презентация PowerPoint</vt:lpstr>
      <vt:lpstr>Обзор материалов по противоправным деяниям,  совершаемым с использованием информационно-коммуникационных технологий</vt:lpstr>
      <vt:lpstr>Преступления в информационно-коммуникационной сфере</vt:lpstr>
      <vt:lpstr>Концепция государственной системы противодействия противоправным деяниям, совершаемым с использованием информационно-коммуникационных технологий</vt:lpstr>
      <vt:lpstr>ОБЗОР МАТЕРИАЛОВ ИЗ СМИ, МЕССЕНДЖЕРОВ                                                                                                                                      на 02.04.2025</vt:lpstr>
      <vt:lpstr>Презентация PowerPoint</vt:lpstr>
      <vt:lpstr>Презентация PowerPoint</vt:lpstr>
      <vt:lpstr>Презентация PowerPoint</vt:lpstr>
      <vt:lpstr>Обзор материалов по противоправным деяниям,  совершаемым с использованием информационно-коммуникационных технологий</vt:lpstr>
      <vt:lpstr>Обзор материалов по противоправным деяниям,  совершаемым с использованием информационно-коммуникационных технологий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Крылова Евгения Игоревна</dc:creator>
  <cp:lastModifiedBy>PC124</cp:lastModifiedBy>
  <cp:revision>448</cp:revision>
  <cp:lastPrinted>2024-10-22T08:53:48Z</cp:lastPrinted>
  <dcterms:created xsi:type="dcterms:W3CDTF">2023-11-17T09:42:06Z</dcterms:created>
  <dcterms:modified xsi:type="dcterms:W3CDTF">2025-08-25T10:21:00Z</dcterms:modified>
</cp:coreProperties>
</file>