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7" r:id="rId2"/>
    <p:sldId id="344" r:id="rId3"/>
    <p:sldId id="346" r:id="rId4"/>
    <p:sldId id="325" r:id="rId5"/>
    <p:sldId id="339" r:id="rId6"/>
    <p:sldId id="340" r:id="rId7"/>
    <p:sldId id="337" r:id="rId8"/>
  </p:sldIdLst>
  <p:sldSz cx="9144000" cy="6858000" type="screen4x3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99CCFF"/>
    <a:srgbClr val="FFFF00"/>
    <a:srgbClr val="FFFFFF"/>
    <a:srgbClr val="FF0000"/>
    <a:srgbClr val="000066"/>
    <a:srgbClr val="CCFFCC"/>
    <a:srgbClr val="009999"/>
    <a:srgbClr val="66CCFF"/>
    <a:srgbClr val="F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544" autoAdjust="0"/>
  </p:normalViewPr>
  <p:slideViewPr>
    <p:cSldViewPr>
      <p:cViewPr varScale="1">
        <p:scale>
          <a:sx n="93" d="100"/>
          <a:sy n="93" d="100"/>
        </p:scale>
        <p:origin x="204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19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000000"/>
          </a:solidFill>
          <a:prstDash val="sysDash"/>
        </a:ln>
      </c:spPr>
    </c:sideWall>
    <c:backWall>
      <c:thickness val="0"/>
      <c:spPr>
        <a:noFill/>
        <a:ln w="12700">
          <a:solidFill>
            <a:schemeClr val="tx1"/>
          </a:solidFill>
          <a:prstDash val="sysDash"/>
        </a:ln>
      </c:spPr>
    </c:backWall>
    <c:plotArea>
      <c:layout>
        <c:manualLayout>
          <c:layoutTarget val="inner"/>
          <c:xMode val="edge"/>
          <c:yMode val="edge"/>
          <c:x val="0.15580206086366333"/>
          <c:y val="2.7900767211790835E-2"/>
          <c:w val="0.83885902138258239"/>
          <c:h val="0.69215399757722595"/>
        </c:manualLayout>
      </c:layout>
      <c:bar3DChart>
        <c:barDir val="col"/>
        <c:grouping val="standar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31313440"/>
        <c:axId val="131314616"/>
        <c:axId val="220093472"/>
      </c:bar3DChart>
      <c:catAx>
        <c:axId val="131313440"/>
        <c:scaling>
          <c:orientation val="minMax"/>
        </c:scaling>
        <c:delete val="0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low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31314616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131314616"/>
        <c:scaling>
          <c:orientation val="minMax"/>
          <c:max val="10"/>
          <c:min val="0"/>
        </c:scaling>
        <c:delete val="0"/>
        <c:axPos val="r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inorGridlines/>
        <c:title>
          <c:tx>
            <c:rich>
              <a:bodyPr/>
              <a:lstStyle/>
              <a:p>
                <a:pPr>
                  <a:defRPr sz="1082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dirty="0" smtClean="0"/>
                  <a:t>Ед.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37122488677064863"/>
              <c:y val="0.32608343428225317"/>
            </c:manualLayout>
          </c:layout>
          <c:overlay val="0"/>
          <c:spPr>
            <a:noFill/>
            <a:ln w="19632">
              <a:noFill/>
            </a:ln>
          </c:spPr>
        </c:title>
        <c:numFmt formatCode="0" sourceLinked="0"/>
        <c:majorTickMark val="out"/>
        <c:minorTickMark val="in"/>
        <c:tickLblPos val="nextTo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31313440"/>
        <c:crosses val="autoZero"/>
        <c:crossBetween val="between"/>
        <c:majorUnit val="10"/>
      </c:valAx>
      <c:serAx>
        <c:axId val="220093472"/>
        <c:scaling>
          <c:orientation val="minMax"/>
        </c:scaling>
        <c:delete val="1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ajorTickMark val="out"/>
        <c:minorTickMark val="none"/>
        <c:tickLblPos val="nextTo"/>
        <c:crossAx val="131314616"/>
        <c:crosses val="autoZero"/>
      </c:serAx>
    </c:plotArea>
    <c:legend>
      <c:legendPos val="r"/>
      <c:layout>
        <c:manualLayout>
          <c:xMode val="edge"/>
          <c:yMode val="edge"/>
          <c:x val="0.36352299263910093"/>
          <c:y val="0.68543609933373717"/>
          <c:w val="0.35277930504812693"/>
          <c:h val="0.22482031092267313"/>
        </c:manualLayout>
      </c:layout>
      <c:overlay val="0"/>
      <c:spPr>
        <a:noFill/>
        <a:ln w="19632">
          <a:noFill/>
        </a:ln>
      </c:spPr>
      <c:txPr>
        <a:bodyPr/>
        <a:lstStyle/>
        <a:p>
          <a:pPr>
            <a:defRPr sz="993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7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EC8CB7-5F9F-4DD4-BF09-22985053AA72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C3A14-AD90-463F-8110-76C7144E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346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916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272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512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75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40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5235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180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174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2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37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388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1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03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24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3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00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527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68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84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4897" y="7937"/>
            <a:ext cx="9144000" cy="6869347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053" y="1916832"/>
            <a:ext cx="91000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 противоправным деяниям, </a:t>
            </a:r>
            <a:endParaRPr lang="ru-RU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информационно-коммуникационных </a:t>
            </a:r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0" y="6331024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Тюмень, 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2025</a:t>
            </a:r>
            <a:endParaRPr lang="ru-RU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3" y="6616616"/>
            <a:ext cx="9144000" cy="243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54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48071"/>
            <a:ext cx="9144000" cy="6185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противоправным деяниям,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 информационно-коммуникационных технологий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25344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2776" y="5459290"/>
            <a:ext cx="48953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«Предупрежден – </a:t>
            </a:r>
          </a:p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значит вооружён!!!»</a:t>
            </a:r>
            <a:endParaRPr lang="ru-RU" sz="28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13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32547" y="13065443"/>
            <a:ext cx="515236" cy="2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Преступления в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информационно-коммуникационной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сфере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25344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227583" y="836712"/>
            <a:ext cx="8664897" cy="448615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Российской Федерации информационное общество характеризуется широким распространением и доступностью мобильных устройств, а также беспроводных технологий и сетей связи.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Информационно-коммуникационные технологии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стали частью современных управленческих систем практически во всех сферах жизни российского общества. Развитие инструментов финансового рынка, платежных систем, а также в целом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цифровизация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экономических процессов дали толчок к появлению специфических способов расчетов - электронных средств платежа и их использованию юридическими и физическими лицами для безналичных расчетов.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Бесконтрольный оборот электронных средств платежа после их получения от кредитных организаций, создающий условия для их последующего использования в целях совершения незаконных действий, несет общественную опасность.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Учитывая, что в Российской Федерации сформировалось информационное общество, в котором информация и уровень ее применения и доступности кардинальным образом влияют на экономические и социокультурные условия жизни граждан, злоумышленники также перестроились на совершение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преступлений в информационном пространстве.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Преступные посягательства в информационно-коммуникационной сфере с каждым годом занимают все более заметное место в структуре всех зарегистрированных преступлений в стране. Противоправные деяния, связанные с неправомерным доступом к компьютерной информации, как правило, сопровождаются утечками конфиденциальных сведений.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противоправном применении информационно-коммуникационных технологий особую активность проявляют организованные преступные группы. Они используют вредоносное программное обеспечение,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сайты, специальную технику, электронные платформы и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колл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-центры для совершения массовых мошеннических звонков.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Анализ совершенных противоправных деяний показывает, что все более широкое распространение получают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хищения кредитных денежных средств, полученных как самими потерпевшими под непосредственным влиянием злоумышленников, так и в результате доступа преступников к системам дистанционного банковского обслуживания или регистрации на сайтах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микрофинансовых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организаций под учетными записями граждан.</a:t>
            </a:r>
          </a:p>
        </p:txBody>
      </p:sp>
      <p:pic>
        <p:nvPicPr>
          <p:cNvPr id="1036" name="Picture 12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373216"/>
            <a:ext cx="202880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411849"/>
            <a:ext cx="230425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6216" y="5411849"/>
            <a:ext cx="1880345" cy="129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549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Концепция 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25344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564891" y="908720"/>
            <a:ext cx="8039557" cy="416075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Распоряжением Правительства Российской Федерации от 30.12.2024 № 4154-р утверждена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Концепция </a:t>
            </a:r>
            <a:r>
              <a:rPr lang="ru-RU" sz="2000" b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технологий. </a:t>
            </a:r>
            <a:endParaRPr lang="ru-RU" sz="2000" b="1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Одной из целей государственной системы является сбор, обработка, анализ и обмен информацией в сфере противодействия противоправным деяниям, а также обеспечение на системной основе максимально широкого информирования населения о новых приемах совершения противоправных деяний и способах противодействия им, развитие цифровой грамотности населения, правосознания граждан и их ответственного отношения к использованию информационно-коммуникационных технологий.</a:t>
            </a:r>
          </a:p>
        </p:txBody>
      </p:sp>
      <p:pic>
        <p:nvPicPr>
          <p:cNvPr id="8200" name="Picture 8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892" y="5157192"/>
            <a:ext cx="1446264" cy="1457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141482"/>
            <a:ext cx="1512168" cy="1472841"/>
          </a:xfrm>
          <a:prstGeom prst="rect">
            <a:avLst/>
          </a:prstGeom>
        </p:spPr>
      </p:pic>
      <p:pic>
        <p:nvPicPr>
          <p:cNvPr id="8204" name="Picture 12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292" y="5643422"/>
            <a:ext cx="2176836" cy="629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48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4" name="Picture 2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72148"/>
            <a:ext cx="1205767" cy="925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31.01.2025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25344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405810" y="1669234"/>
            <a:ext cx="8368481" cy="501031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marL="92075" indent="174625">
              <a:lnSpc>
                <a:spcPct val="90000"/>
              </a:lnSpc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Мошенникам больше не нужны деньги — они сами вам заплатят. Эксперты рассказали о новой опасной схеме. Попавшись на удочку,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Вы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можете сесть в тюрьму.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indent="174625" algn="just">
              <a:lnSpc>
                <a:spcPct val="90000"/>
              </a:lnSpc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indent="174625" algn="just">
              <a:lnSpc>
                <a:spcPct val="9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В России стала набирать обороты опасная схема мошенничества —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дропперство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. Теперь аферистам не нужны 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Ваши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деньги, но 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Вы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можете стать фигурантом уголовного дела, согласившись помочь им.</a:t>
            </a:r>
          </a:p>
          <a:p>
            <a:pPr marL="92075" indent="174625" algn="just">
              <a:lnSpc>
                <a:spcPct val="9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Эксперты рассказали нашим коллегам из E1.RU, что грозит людям, попавшимся на новую удочку мошенников, и как защитить себя.</a:t>
            </a:r>
          </a:p>
          <a:p>
            <a:pPr marL="92075" indent="174625" algn="just">
              <a:lnSpc>
                <a:spcPct val="90000"/>
              </a:lnSpc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Что за схема такая?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indent="174625" algn="just">
              <a:lnSpc>
                <a:spcPct val="9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Студент пятого курса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УрФЮИ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Владислав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Руф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, победитель международной олимпиады по финансовой безопасности в 2024 году, рассказал E1.RU, как работает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дропперство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2075" indent="174625" algn="just">
              <a:lnSpc>
                <a:spcPct val="9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Начинается всё с того, что вам пишет в мессенджере незнакомый человек, который предлагает оформить бесплатную дебетовую карту. За это мошенник готов заплатить некую сумму — иногда несколько тысяч рублей, иногда больше.</a:t>
            </a:r>
          </a:p>
          <a:p>
            <a:pPr marL="92075" indent="174625" algn="just">
              <a:lnSpc>
                <a:spcPct val="9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— По сути, он получает неправомерный доступ к 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Вашим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кредитным и дебетовым картам. Затем эта карта становится частью мошеннической схемы по легализации доходов, потому что им необходимо обналичить или, так сказать, отмыть эти деньги, — объяснил Владислав. — Сейчас, чтобы нанести существенный финансовый вред государству и обогатиться самим, мошенникам проще не у людей деньги отбирать, а использовать их в качестве пешек либо звеньев большой сложной системы по отмыванию крупных сумм, полученных преступным путем.</a:t>
            </a:r>
          </a:p>
          <a:p>
            <a:pPr marL="92075" indent="174625" algn="just">
              <a:lnSpc>
                <a:spcPct val="9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Вас не обязательно напрямую попросят оформить карту. Некоторые мошенники публикуют вакансии с легким заработком, другие действуют через игры или сайты знакомств. Третьи могут перевести 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Вам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на карту крупную (или даже небольшую) сумму, а потом позвонить и попросить перевести деньги на другой счет. Мол, по ошибке отправили деньги не туда. Всё это должно вас насторожить.</a:t>
            </a:r>
          </a:p>
          <a:p>
            <a:pPr marL="92075" indent="174625" algn="just">
              <a:lnSpc>
                <a:spcPct val="9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Финансовый управляющий Виталий Калугин объяснил E1.RU, что просто купить карту, как правило, недостаточно, а значит, аферисты будут продолжать давить на 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Вас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2075" indent="174625" algn="just">
              <a:lnSpc>
                <a:spcPct val="9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— Если есть двухфакторная аутентификация, надо еще и каким-то образом согласиться на то, чтобы не твой телефон использовался для получения СМС, а телефон третьего лица, которому карту передаете, — отметил эксперт.</a:t>
            </a:r>
          </a:p>
          <a:p>
            <a:pPr marL="92075" indent="174625" algn="just">
              <a:lnSpc>
                <a:spcPct val="9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Мошенники «прогоняют» крупные суммы денег частями по картам разных людей, чтобы замести следы, а потом снять эти деньги со стороннего счета. По словам финансиста, за неделю можно «прогнать» 3–4 миллиона рублей, прежде чем счет заблокируют.</a:t>
            </a:r>
          </a:p>
          <a:p>
            <a:pPr marL="92075" indent="174625" algn="just">
              <a:lnSpc>
                <a:spcPct val="9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— Естественно, это уголовно наказуемая вещь. Карту могут использовать для того, чтобы обналичивать криминальные деньги, начиная от чисто мошеннических операций, которые производятся, например, с помощью социальной инженерии, и кончая действиями по приобретению черной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криптовалюты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2075" indent="174625" algn="just">
              <a:lnSpc>
                <a:spcPct val="90000"/>
              </a:lnSpc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indent="174625" algn="just">
              <a:lnSpc>
                <a:spcPct val="90000"/>
              </a:lnSpc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Например, чтобы обналичить 20 миллионов, могут привлечь семь-восемь человек — жертв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266962" y="-2348555"/>
            <a:ext cx="640803" cy="6840762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https://72.ru/text/criminal/2025/01/27/75020942/ </a:t>
            </a:r>
          </a:p>
        </p:txBody>
      </p:sp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4642" y="692606"/>
            <a:ext cx="995115" cy="93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869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4" name="Picture 6" descr="Picture background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1" t="5580" r="8764" b="5139"/>
          <a:stretch/>
        </p:blipFill>
        <p:spPr bwMode="auto">
          <a:xfrm>
            <a:off x="108719" y="719395"/>
            <a:ext cx="1008112" cy="1045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166085" y="1778337"/>
            <a:ext cx="8808913" cy="481006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marL="92075" indent="174625" algn="just">
              <a:lnSpc>
                <a:spcPct val="85000"/>
              </a:lnSpc>
            </a:pPr>
            <a:r>
              <a:rPr lang="ru-RU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Если </a:t>
            </a:r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вы попались, шансы защитить себя стремятся к нулю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indent="174625" algn="just">
              <a:lnSpc>
                <a:spcPct val="85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Адвокат, бывший оперативник уголовного розыска Сергей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Колосовский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подтвердил E1.RU, что, попавшись на мошенническую схему, жертва становится фигурантом уголовного дела. Какого именно — зависит от того, чем занимались аферисты. Речь может пойти и о незаконном предпринимательстве, и о наркоторговле, и о финансировании терроризма.</a:t>
            </a:r>
          </a:p>
          <a:p>
            <a:pPr marL="92075" indent="174625" algn="just">
              <a:lnSpc>
                <a:spcPct val="85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— Риск быть привлеченным к уголовной ответственности достаточно велик. Соучастники преступления находятся в одном ряду с теми, кто сам обманывает и забирает деньги — это организаторы, подстрекатели и пособники. Пособник — лицо, содействовавшее совершению преступления. В данном случае формально человек предоставляет средства для совершения преступления. Единственное, здесь есть препятствие: человек не может нести ответственность за действия, смысла которых он не понимал. Но это как карта ляжет, — объяснил Сергей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Колосовский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2075" indent="174625" algn="just">
              <a:lnSpc>
                <a:spcPct val="85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А еще передачу карты третьему лицу могут квалифицировать как неправомерный оборот средств платежей (статья 187 УК РФ). Изначально по этой статье должны были наказывать фальшивомонетчиков, но на практике ее применяют именно к тем, кто стал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дроппером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2075" indent="174625" algn="just">
              <a:lnSpc>
                <a:spcPct val="85000"/>
              </a:lnSpc>
            </a:pPr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Правила безопасности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indent="174625" algn="just">
              <a:lnSpc>
                <a:spcPct val="85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Виталий Калугин напомнил базовые правила безопасности, о которых следует помнить, чтобы не стать жертвой мошенников:</a:t>
            </a:r>
          </a:p>
          <a:p>
            <a:pPr marL="92075" indent="174625" algn="just">
              <a:lnSpc>
                <a:spcPct val="85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— Во-первых, конечно же, не передавайте данные о своих картах третьим лицам, не оформляйте ненужные вам карты. Надо просто точно знать, откуда вам приходят деньги, и ограничиваться какими-то разумными суммами. Во-вторых, если вам перевели сумму с неизвестного номера, единственное ваше правильное действие — перевести эти деньги абсолютно туда же, откуда они пришли. И оставлять при этом, соответственно, читаемые следы в виде сообщений, что «Возвращаю», «По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Вашему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заявлению», «Из-за ошибочного перевода». Никаким третьим лицам тут нельзя переводить. Это если говорить о небольших суммах, а если вам неожиданно перевели 500 тысяч рублей — уже есть гигантский вопрос.</a:t>
            </a:r>
          </a:p>
          <a:p>
            <a:pPr marL="92075" indent="174625" algn="just">
              <a:lnSpc>
                <a:spcPct val="85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На данный момент на рассмотрение Госдумы внесен законопроект, запрещающий банкам открывать счета подросткам от 14 до 18 лет без согласия родителей. Это одна из мер, которая может помочь защитить студентов и подростков от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дропперства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2075" indent="174625" algn="just">
              <a:lnSpc>
                <a:spcPct val="85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начале сентября 2024 года в МВД также подготовили законопроект об отдельной уголовной ответственности для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дропперов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сообщали ранее в ТАСС.</a:t>
            </a:r>
          </a:p>
          <a:p>
            <a:pPr marL="92075" indent="174625" algn="just">
              <a:lnSpc>
                <a:spcPct val="85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Отметим, что в прошлом году Центробанк зафиксировал рекордный прирост мошеннических операций по счетам граждан. У россиян крадут по 100 миллионов рублей в сутки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823768" y="6525344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-27384"/>
            <a:ext cx="914399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ИЗ СМИ, 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31.01.2025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266962" y="-2348555"/>
            <a:ext cx="640803" cy="6840762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https://72.ru/text/criminal/2025/01/27/75020942/ </a:t>
            </a:r>
          </a:p>
        </p:txBody>
      </p: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0228" y="727813"/>
            <a:ext cx="1036268" cy="985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871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0"/>
            <a:ext cx="9144000" cy="764704"/>
          </a:xfrm>
        </p:spPr>
        <p:txBody>
          <a:bodyPr>
            <a:noAutofit/>
          </a:bodyPr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противоправным деяниям, </a:t>
            </a:r>
            <a:b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с использованием информационно-коммуникационных 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716112"/>
              </p:ext>
            </p:extLst>
          </p:nvPr>
        </p:nvGraphicFramePr>
        <p:xfrm>
          <a:off x="-2700808" y="1916832"/>
          <a:ext cx="7657081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748464" y="6453336"/>
            <a:ext cx="46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1131540"/>
            <a:ext cx="7560839" cy="5177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17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ГТ">
      <a:dk1>
        <a:srgbClr val="1B3D57"/>
      </a:dk1>
      <a:lt1>
        <a:sysClr val="window" lastClr="FFFFFF"/>
      </a:lt1>
      <a:dk2>
        <a:srgbClr val="244473"/>
      </a:dk2>
      <a:lt2>
        <a:srgbClr val="FFFFFF"/>
      </a:lt2>
      <a:accent1>
        <a:srgbClr val="4F81BD"/>
      </a:accent1>
      <a:accent2>
        <a:srgbClr val="A23059"/>
      </a:accent2>
      <a:accent3>
        <a:srgbClr val="466858"/>
      </a:accent3>
      <a:accent4>
        <a:srgbClr val="5E323E"/>
      </a:accent4>
      <a:accent5>
        <a:srgbClr val="C5E5E9"/>
      </a:accent5>
      <a:accent6>
        <a:srgbClr val="E0B633"/>
      </a:accent6>
      <a:hlink>
        <a:srgbClr val="EDA8C4"/>
      </a:hlink>
      <a:folHlink>
        <a:srgbClr val="7A7A6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29615</TotalTime>
  <Words>489</Words>
  <Application>Microsoft Office PowerPoint</Application>
  <PresentationFormat>Экран (4:3)</PresentationFormat>
  <Paragraphs>63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Arial Cyr</vt:lpstr>
      <vt:lpstr>Calibri</vt:lpstr>
      <vt:lpstr>Times New Roman</vt:lpstr>
      <vt:lpstr>Тема Office</vt:lpstr>
      <vt:lpstr>Презентация PowerPoint</vt:lpstr>
      <vt:lpstr>Обзор материалов по противоправным деяниям,  совершаемым с использованием информационно-коммуникационных технологий</vt:lpstr>
      <vt:lpstr>Преступления в информационно-коммуникационной сфере</vt:lpstr>
      <vt:lpstr>Концепция государственной системы противодействия противоправным деяниям, совершаемым с использованием информационно-коммуникационных технологий</vt:lpstr>
      <vt:lpstr>ОБЗОР МАТЕРИАЛОВ ИЗ СМИ, МЕССЕНДЖЕРОВ                                                                                                                                      на 31.01.2025</vt:lpstr>
      <vt:lpstr>Презентация PowerPoint</vt:lpstr>
      <vt:lpstr>Обзор материалов по противоправным деяниям,  совершаемым с использованием информационно-коммуникационных технологий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Крылова Евгения Игоревна</dc:creator>
  <cp:lastModifiedBy>PC124</cp:lastModifiedBy>
  <cp:revision>425</cp:revision>
  <cp:lastPrinted>2024-10-22T08:53:48Z</cp:lastPrinted>
  <dcterms:created xsi:type="dcterms:W3CDTF">2023-11-17T09:42:06Z</dcterms:created>
  <dcterms:modified xsi:type="dcterms:W3CDTF">2025-08-25T10:19:36Z</dcterms:modified>
</cp:coreProperties>
</file>