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sldIdLst>
    <p:sldId id="257" r:id="rId2"/>
    <p:sldId id="344" r:id="rId3"/>
    <p:sldId id="346" r:id="rId4"/>
    <p:sldId id="325" r:id="rId5"/>
    <p:sldId id="339" r:id="rId6"/>
    <p:sldId id="340" r:id="rId7"/>
    <p:sldId id="341" r:id="rId8"/>
    <p:sldId id="342" r:id="rId9"/>
    <p:sldId id="337" r:id="rId10"/>
  </p:sldIdLst>
  <p:sldSz cx="9144000" cy="6858000" type="screen4x3"/>
  <p:notesSz cx="6797675" cy="9929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  <a:srgbClr val="99CCFF"/>
    <a:srgbClr val="FFFF00"/>
    <a:srgbClr val="FFFFFF"/>
    <a:srgbClr val="FF0000"/>
    <a:srgbClr val="000066"/>
    <a:srgbClr val="CCFFCC"/>
    <a:srgbClr val="009999"/>
    <a:srgbClr val="66CCFF"/>
    <a:srgbClr val="FCFC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544" autoAdjust="0"/>
  </p:normalViewPr>
  <p:slideViewPr>
    <p:cSldViewPr>
      <p:cViewPr varScale="1">
        <p:scale>
          <a:sx n="93" d="100"/>
          <a:sy n="93" d="100"/>
        </p:scale>
        <p:origin x="204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100"/>
      <c:rotY val="190"/>
      <c:depthPercent val="100"/>
      <c:rAngAx val="0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noFill/>
        <a:ln w="12700">
          <a:solidFill>
            <a:srgbClr val="000000"/>
          </a:solidFill>
          <a:prstDash val="sysDash"/>
        </a:ln>
      </c:spPr>
    </c:sideWall>
    <c:backWall>
      <c:thickness val="0"/>
      <c:spPr>
        <a:noFill/>
        <a:ln w="12700">
          <a:solidFill>
            <a:schemeClr val="tx1"/>
          </a:solidFill>
          <a:prstDash val="sysDash"/>
        </a:ln>
      </c:spPr>
    </c:backWall>
    <c:plotArea>
      <c:layout>
        <c:manualLayout>
          <c:layoutTarget val="inner"/>
          <c:xMode val="edge"/>
          <c:yMode val="edge"/>
          <c:x val="0.15580206086366333"/>
          <c:y val="2.7900767211790835E-2"/>
          <c:w val="0.83885902138258239"/>
          <c:h val="0.69215399757722595"/>
        </c:manualLayout>
      </c:layout>
      <c:bar3DChart>
        <c:barDir val="col"/>
        <c:grouping val="standard"/>
        <c:varyColors val="0"/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4947176"/>
        <c:axId val="14943648"/>
        <c:axId val="129198448"/>
      </c:bar3DChart>
      <c:catAx>
        <c:axId val="14947176"/>
        <c:scaling>
          <c:orientation val="minMax"/>
        </c:scaling>
        <c:delete val="0"/>
        <c:axPos val="b"/>
        <c:majorGridlines>
          <c:spPr>
            <a:ln w="2454">
              <a:solidFill>
                <a:srgbClr val="000000"/>
              </a:solidFill>
              <a:prstDash val="sysDash"/>
            </a:ln>
          </c:spPr>
        </c:majorGridlines>
        <c:numFmt formatCode="General" sourceLinked="1"/>
        <c:majorTickMark val="out"/>
        <c:minorTickMark val="none"/>
        <c:tickLblPos val="low"/>
        <c:spPr>
          <a:ln w="2454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4943648"/>
        <c:crosses val="autoZero"/>
        <c:auto val="1"/>
        <c:lblAlgn val="ctr"/>
        <c:lblOffset val="100"/>
        <c:tickLblSkip val="1"/>
        <c:tickMarkSkip val="1"/>
        <c:noMultiLvlLbl val="1"/>
      </c:catAx>
      <c:valAx>
        <c:axId val="14943648"/>
        <c:scaling>
          <c:orientation val="minMax"/>
          <c:max val="10"/>
          <c:min val="0"/>
        </c:scaling>
        <c:delete val="0"/>
        <c:axPos val="r"/>
        <c:majorGridlines>
          <c:spPr>
            <a:ln w="2454">
              <a:solidFill>
                <a:srgbClr val="000000"/>
              </a:solidFill>
              <a:prstDash val="sysDash"/>
            </a:ln>
          </c:spPr>
        </c:majorGridlines>
        <c:minorGridlines/>
        <c:title>
          <c:tx>
            <c:rich>
              <a:bodyPr/>
              <a:lstStyle/>
              <a:p>
                <a:pPr>
                  <a:defRPr sz="1082" b="0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r>
                  <a:rPr lang="ru-RU" dirty="0" smtClean="0"/>
                  <a:t>Ед.</a:t>
                </a:r>
                <a:endParaRPr lang="ru-RU" dirty="0"/>
              </a:p>
            </c:rich>
          </c:tx>
          <c:layout>
            <c:manualLayout>
              <c:xMode val="edge"/>
              <c:yMode val="edge"/>
              <c:x val="0.37122488677064863"/>
              <c:y val="0.32608343428225317"/>
            </c:manualLayout>
          </c:layout>
          <c:overlay val="0"/>
          <c:spPr>
            <a:noFill/>
            <a:ln w="19632">
              <a:noFill/>
            </a:ln>
          </c:spPr>
        </c:title>
        <c:numFmt formatCode="0" sourceLinked="0"/>
        <c:majorTickMark val="out"/>
        <c:minorTickMark val="in"/>
        <c:tickLblPos val="nextTo"/>
        <c:spPr>
          <a:ln w="2454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4947176"/>
        <c:crosses val="autoZero"/>
        <c:crossBetween val="between"/>
        <c:majorUnit val="10"/>
      </c:valAx>
      <c:serAx>
        <c:axId val="129198448"/>
        <c:scaling>
          <c:orientation val="minMax"/>
        </c:scaling>
        <c:delete val="1"/>
        <c:axPos val="b"/>
        <c:majorGridlines>
          <c:spPr>
            <a:ln w="2454">
              <a:solidFill>
                <a:srgbClr val="000000"/>
              </a:solidFill>
              <a:prstDash val="sysDash"/>
            </a:ln>
          </c:spPr>
        </c:majorGridlines>
        <c:majorTickMark val="out"/>
        <c:minorTickMark val="none"/>
        <c:tickLblPos val="nextTo"/>
        <c:crossAx val="14943648"/>
        <c:crosses val="autoZero"/>
      </c:serAx>
    </c:plotArea>
    <c:legend>
      <c:legendPos val="r"/>
      <c:layout>
        <c:manualLayout>
          <c:xMode val="edge"/>
          <c:yMode val="edge"/>
          <c:x val="0.36352299263910093"/>
          <c:y val="0.68543609933373717"/>
          <c:w val="0.35277930504812693"/>
          <c:h val="0.22482031092267313"/>
        </c:manualLayout>
      </c:layout>
      <c:overlay val="0"/>
      <c:spPr>
        <a:noFill/>
        <a:ln w="19632">
          <a:noFill/>
        </a:ln>
      </c:spPr>
      <c:txPr>
        <a:bodyPr/>
        <a:lstStyle/>
        <a:p>
          <a:pPr>
            <a:defRPr sz="993" b="0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73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EC8CB7-5F9F-4DD4-BF09-22985053AA72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6661"/>
            <a:ext cx="5438140" cy="4468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1599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0C3A14-AD90-463F-8110-76C7144E8C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13460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99160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82729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85125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9759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6408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15235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28067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48876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01802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7174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222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4370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9388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613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4030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9246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437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2008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1527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4688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52098-7E15-4FDB-8FD6-4C69421ED11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1842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jpe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15.jpe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7.jpeg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8.jpeg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34897" y="7937"/>
            <a:ext cx="9144000" cy="6869347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053" y="1916832"/>
            <a:ext cx="910005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МАТЕРИАЛОВ</a:t>
            </a:r>
          </a:p>
          <a:p>
            <a:pPr algn="ctr"/>
            <a:r>
              <a:rPr lang="ru-RU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 противоправным деяниям, </a:t>
            </a:r>
            <a:endParaRPr lang="ru-RU" sz="28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совершаемым </a:t>
            </a:r>
            <a:r>
              <a:rPr lang="ru-RU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 использованием</a:t>
            </a:r>
          </a:p>
          <a:p>
            <a:pPr algn="ctr"/>
            <a:r>
              <a:rPr lang="ru-RU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информационно-коммуникационных </a:t>
            </a:r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технологий</a:t>
            </a:r>
            <a:endParaRPr lang="ru-RU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одзаголовок 2"/>
          <p:cNvSpPr txBox="1">
            <a:spLocks/>
          </p:cNvSpPr>
          <p:nvPr/>
        </p:nvSpPr>
        <p:spPr>
          <a:xfrm>
            <a:off x="0" y="6331024"/>
            <a:ext cx="91440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Тюмень, </a:t>
            </a:r>
            <a:r>
              <a:rPr lang="ru-RU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2025</a:t>
            </a:r>
            <a:endParaRPr lang="ru-RU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3" y="6616616"/>
            <a:ext cx="9144000" cy="243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1548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icture backgroun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48071"/>
            <a:ext cx="9144000" cy="61850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</a:pP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материалов по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противоправным деяниям,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совершаемым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 использованием информационно-коммуникационных технологий</a:t>
            </a: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525344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2776" y="5459290"/>
            <a:ext cx="48953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«Предупрежден – </a:t>
            </a:r>
          </a:p>
          <a:p>
            <a:pPr algn="ctr"/>
            <a:r>
              <a:rPr lang="ru-RU" sz="28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значит вооружён!!!»</a:t>
            </a:r>
            <a:endParaRPr lang="ru-RU" sz="2800" b="1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1136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432547" y="13065443"/>
            <a:ext cx="515236" cy="230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</a:pP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Преступления в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информационно-коммуникационной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сфере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525344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32" name="Rectangle 10"/>
          <p:cNvSpPr>
            <a:spLocks noChangeArrowheads="1"/>
          </p:cNvSpPr>
          <p:nvPr/>
        </p:nvSpPr>
        <p:spPr bwMode="auto">
          <a:xfrm>
            <a:off x="227583" y="836712"/>
            <a:ext cx="8664897" cy="448615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В Российской Федерации информационное общество характеризуется широким распространением и доступностью мобильных устройств, а также беспроводных технологий и сетей связи.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Информационно-коммуникационные технологии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стали частью современных управленческих систем практически во всех сферах жизни российского общества. Развитие инструментов финансового рынка, платежных систем, а также в целом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цифровизация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экономических процессов дали толчок к появлению специфических способов расчетов - электронных средств платежа и их использованию юридическими и физическими лицами для безналичных расчетов.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Бесконтрольный оборот электронных средств платежа после их получения от кредитных организаций, создающий условия для их последующего использования в целях совершения незаконных действий, несет общественную опасность.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Учитывая, что в Российской Федерации сформировалось информационное общество, в котором информация и уровень ее применения и доступности кардинальным образом влияют на экономические и социокультурные условия жизни граждан, злоумышленники также перестроились на совершение 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преступлений в информационном пространстве.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Преступные посягательства в информационно-коммуникационной сфере с каждым годом занимают все более заметное место в структуре всех зарегистрированных преступлений в стране. Противоправные деяния, связанные с неправомерным доступом к компьютерной информации, как правило, сопровождаются утечками конфиденциальных сведений.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В противоправном применении информационно-коммуникационных технологий особую активность проявляют организованные преступные группы. Они используют вредоносное программное обеспечение,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фишинговые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сайты, специальную технику, электронные платформы и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колл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-центры для совершения массовых мошеннических звонков.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Анализ совершенных противоправных деяний показывает, что все более широкое распространение получают 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хищения кредитных денежных средств, полученных как самими потерпевшими под непосредственным влиянием злоумышленников, так и в результате доступа преступников к системам дистанционного банковского обслуживания или регистрации на сайтах </a:t>
            </a:r>
            <a:r>
              <a:rPr lang="ru-RU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микрофинансовых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 организаций под учетными записями граждан.</a:t>
            </a:r>
          </a:p>
        </p:txBody>
      </p:sp>
      <p:pic>
        <p:nvPicPr>
          <p:cNvPr id="1036" name="Picture 12" descr="Picture backgroun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373216"/>
            <a:ext cx="2028806" cy="1267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Picture background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5411849"/>
            <a:ext cx="2304256" cy="1267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icture background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6216" y="5411849"/>
            <a:ext cx="1880345" cy="1296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5493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</a:pP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Концепция государственной системы противодействия противоправным деяниям, совершаемым с использованием информационно-коммуникационных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технологий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525344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32" name="Rectangle 10"/>
          <p:cNvSpPr>
            <a:spLocks noChangeArrowheads="1"/>
          </p:cNvSpPr>
          <p:nvPr/>
        </p:nvSpPr>
        <p:spPr bwMode="auto">
          <a:xfrm>
            <a:off x="564891" y="908720"/>
            <a:ext cx="8039557" cy="4160754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indent="449580" algn="just">
              <a:spcAft>
                <a:spcPts val="0"/>
              </a:spcAft>
            </a:pPr>
            <a:r>
              <a:rPr lang="ru-RU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Распоряжением Правительства Российской Федерации от 30.12.2024 № 4154-р утверждена </a:t>
            </a:r>
            <a:r>
              <a:rPr lang="ru-RU" sz="2000" b="1" kern="1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Концепция </a:t>
            </a:r>
            <a:r>
              <a:rPr lang="ru-RU" sz="2000" b="1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государственной системы противодействия противоправным деяниям, совершаемым с использованием информационно-коммуникационных </a:t>
            </a:r>
            <a:r>
              <a:rPr lang="ru-RU" sz="2000" b="1" kern="1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технологий. </a:t>
            </a:r>
            <a:endParaRPr lang="ru-RU" sz="2000" b="1" kern="1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ru-RU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Одной из целей государственной системы является сбор, обработка, анализ и обмен информацией в сфере противодействия противоправным деяниям, а также обеспечение на системной основе максимально широкого информирования населения о новых приемах совершения противоправных деяний и способах противодействия им, развитие цифровой грамотности населения, правосознания граждан и их ответственного отношения к использованию информационно-коммуникационных технологий.</a:t>
            </a:r>
          </a:p>
        </p:txBody>
      </p:sp>
      <p:pic>
        <p:nvPicPr>
          <p:cNvPr id="8200" name="Picture 8" descr="Pictur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892" y="5157192"/>
            <a:ext cx="1446264" cy="1457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5141482"/>
            <a:ext cx="1512168" cy="1472841"/>
          </a:xfrm>
          <a:prstGeom prst="rect">
            <a:avLst/>
          </a:prstGeom>
        </p:spPr>
      </p:pic>
      <p:pic>
        <p:nvPicPr>
          <p:cNvPr id="8204" name="Picture 12" descr="Picture background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7292" y="5643422"/>
            <a:ext cx="2176836" cy="629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7489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8" name="Picture 26" descr="Pictur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2322" y="984307"/>
            <a:ext cx="1286544" cy="572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МАТЕРИАЛОВ ИЗ СМИ,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МЕССЕНДЖЕРОВ</a:t>
            </a:r>
            <a:b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на 14.02.2025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525344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251520" y="1659622"/>
            <a:ext cx="8656513" cy="496855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marL="92075" indent="174625" algn="just">
              <a:lnSpc>
                <a:spcPct val="90000"/>
              </a:lnSpc>
            </a:pPr>
            <a:r>
              <a:rPr lang="ru-RU" sz="1200" b="1" u="sng" dirty="0">
                <a:latin typeface="Arial" panose="020B0604020202020204" pitchFamily="34" charset="0"/>
                <a:cs typeface="Arial" panose="020B0604020202020204" pitchFamily="34" charset="0"/>
              </a:rPr>
              <a:t>МВД предупредило о распространении вируса в </a:t>
            </a:r>
            <a:r>
              <a:rPr lang="ru-RU" sz="12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Telegram</a:t>
            </a:r>
            <a:r>
              <a:rPr lang="ru-RU" sz="1200" b="1" u="sng" dirty="0">
                <a:latin typeface="Arial" panose="020B0604020202020204" pitchFamily="34" charset="0"/>
                <a:cs typeface="Arial" panose="020B0604020202020204" pitchFamily="34" charset="0"/>
              </a:rPr>
              <a:t>, который считывает личные фото и счета: как себя </a:t>
            </a:r>
            <a:r>
              <a:rPr lang="ru-RU" sz="1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обезопасить.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2075" indent="174625" algn="just">
              <a:lnSpc>
                <a:spcPct val="90000"/>
              </a:lnSpc>
            </a:pP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Эксперт по </a:t>
            </a:r>
            <a:r>
              <a:rPr lang="ru-RU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кибербезопасности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 объяснил, кому не грозит </a:t>
            </a:r>
            <a:r>
              <a:rPr lang="ru-RU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Mamont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 и что делать, чтобы мошенники не добрались до ваших </a:t>
            </a:r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данных.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2075" indent="174625" algn="just">
              <a:lnSpc>
                <a:spcPct val="90000"/>
              </a:lnSpc>
            </a:pPr>
            <a:r>
              <a:rPr lang="ru-RU" sz="1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2075" indent="174625" algn="just">
              <a:lnSpc>
                <a:spcPct val="90000"/>
              </a:lnSpc>
            </a:pP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МВД предупредило о распространении вируса </a:t>
            </a:r>
            <a:r>
              <a:rPr lang="ru-RU" sz="1000" dirty="0" err="1">
                <a:latin typeface="Arial" panose="020B0604020202020204" pitchFamily="34" charset="0"/>
                <a:cs typeface="Arial" panose="020B0604020202020204" pitchFamily="34" charset="0"/>
              </a:rPr>
              <a:t>Mamont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1000" dirty="0" err="1">
                <a:latin typeface="Arial" panose="020B0604020202020204" pitchFamily="34" charset="0"/>
                <a:cs typeface="Arial" panose="020B0604020202020204" pitchFamily="34" charset="0"/>
              </a:rPr>
              <a:t>Telegram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. Это вредоносное программное обеспечение, при котором происходит заражение устройства. При активации оно считывает </a:t>
            </a:r>
            <a:r>
              <a:rPr lang="ru-RU" sz="1000" dirty="0" err="1">
                <a:latin typeface="Arial" panose="020B0604020202020204" pitchFamily="34" charset="0"/>
                <a:cs typeface="Arial" panose="020B0604020202020204" pitchFamily="34" charset="0"/>
              </a:rPr>
              <a:t>push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-уведомления, смс-сообщения и фотографии из галереи для того, чтобы получить доступ к платежным системам.</a:t>
            </a:r>
          </a:p>
          <a:p>
            <a:pPr marL="92075" indent="174625" algn="just">
              <a:lnSpc>
                <a:spcPct val="90000"/>
              </a:lnSpc>
            </a:pPr>
            <a:r>
              <a:rPr lang="ru-RU" sz="1000" dirty="0" err="1">
                <a:latin typeface="Arial" panose="020B0604020202020204" pitchFamily="34" charset="0"/>
                <a:cs typeface="Arial" panose="020B0604020202020204" pitchFamily="34" charset="0"/>
              </a:rPr>
              <a:t>Mamont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 — название вируса-трояна (не может активироваться самостоятельно, поэтому необходим файл или приложение), который используется интернет-мошенниками. Вирус получил свое название от сленгового слова: «мамонтами» мошенники называют своих жертв.</a:t>
            </a:r>
          </a:p>
          <a:p>
            <a:pPr marL="92075" indent="174625" algn="just">
              <a:lnSpc>
                <a:spcPct val="90000"/>
              </a:lnSpc>
            </a:pPr>
            <a:r>
              <a:rPr lang="ru-RU" sz="1000" b="1" dirty="0">
                <a:latin typeface="Arial" panose="020B0604020202020204" pitchFamily="34" charset="0"/>
                <a:cs typeface="Arial" panose="020B0604020202020204" pitchFamily="34" charset="0"/>
              </a:rPr>
              <a:t>Как вирус попадает в телефон</a:t>
            </a:r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2075" indent="174625" algn="just">
              <a:lnSpc>
                <a:spcPct val="90000"/>
              </a:lnSpc>
            </a:pP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Как уточнили силовики, чаще всего мошенники направляют в </a:t>
            </a:r>
            <a:r>
              <a:rPr lang="ru-RU" sz="1000" dirty="0" err="1">
                <a:latin typeface="Arial" panose="020B0604020202020204" pitchFamily="34" charset="0"/>
                <a:cs typeface="Arial" panose="020B0604020202020204" pitchFamily="34" charset="0"/>
              </a:rPr>
              <a:t>соцсетях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 файлы, сопровождая их вопросом: «Это ты на видео?». Также слово «видео» в разных вариациях используется и в названии файла.</a:t>
            </a:r>
          </a:p>
          <a:p>
            <a:pPr marL="92075" indent="174625" algn="just">
              <a:lnSpc>
                <a:spcPct val="90000"/>
              </a:lnSpc>
            </a:pP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Когда пользователь открывает этот файл, начинается автоматическая установка приложения. После этого устройство может быть заражено вирусом </a:t>
            </a:r>
            <a:r>
              <a:rPr lang="ru-RU" sz="1000" dirty="0" err="1">
                <a:latin typeface="Arial" panose="020B0604020202020204" pitchFamily="34" charset="0"/>
                <a:cs typeface="Arial" panose="020B0604020202020204" pitchFamily="34" charset="0"/>
              </a:rPr>
              <a:t>Mamont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. Кроме того, в МВД уточнили, что у вируса расширение на .</a:t>
            </a:r>
            <a:r>
              <a:rPr lang="ru-RU" sz="1000" dirty="0" err="1">
                <a:latin typeface="Arial" panose="020B0604020202020204" pitchFamily="34" charset="0"/>
                <a:cs typeface="Arial" panose="020B0604020202020204" pitchFamily="34" charset="0"/>
              </a:rPr>
              <a:t>apk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 (программное обеспечение, на котором работает </a:t>
            </a:r>
            <a:r>
              <a:rPr lang="ru-RU" sz="1000" dirty="0" err="1">
                <a:latin typeface="Arial" panose="020B0604020202020204" pitchFamily="34" charset="0"/>
                <a:cs typeface="Arial" panose="020B0604020202020204" pitchFamily="34" charset="0"/>
              </a:rPr>
              <a:t>Android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. — </a:t>
            </a:r>
            <a:r>
              <a:rPr lang="ru-RU" sz="1000" i="1" dirty="0">
                <a:latin typeface="Arial" panose="020B0604020202020204" pitchFamily="34" charset="0"/>
                <a:cs typeface="Arial" panose="020B0604020202020204" pitchFamily="34" charset="0"/>
              </a:rPr>
              <a:t>Прим. ред.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). То есть вирус </a:t>
            </a:r>
            <a:r>
              <a:rPr lang="ru-RU" sz="1000" dirty="0" err="1">
                <a:latin typeface="Arial" panose="020B0604020202020204" pitchFamily="34" charset="0"/>
                <a:cs typeface="Arial" panose="020B0604020202020204" pitchFamily="34" charset="0"/>
              </a:rPr>
              <a:t>Mamont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 нацелен на владельцев смартфонов на базе </a:t>
            </a:r>
            <a:r>
              <a:rPr lang="ru-RU" sz="1000" dirty="0" err="1">
                <a:latin typeface="Arial" panose="020B0604020202020204" pitchFamily="34" charset="0"/>
                <a:cs typeface="Arial" panose="020B0604020202020204" pitchFamily="34" charset="0"/>
              </a:rPr>
              <a:t>Android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92075" indent="174625" algn="just">
              <a:lnSpc>
                <a:spcPct val="90000"/>
              </a:lnSpc>
            </a:pPr>
            <a:r>
              <a:rPr lang="ru-RU" sz="1000" b="1" dirty="0">
                <a:latin typeface="Arial" panose="020B0604020202020204" pitchFamily="34" charset="0"/>
                <a:cs typeface="Arial" panose="020B0604020202020204" pitchFamily="34" charset="0"/>
              </a:rPr>
              <a:t>Под ударом только владельцы </a:t>
            </a:r>
            <a:r>
              <a:rPr lang="ru-RU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Android</a:t>
            </a:r>
            <a:r>
              <a:rPr lang="ru-RU" sz="1000" b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2075" indent="174625" algn="just">
              <a:lnSpc>
                <a:spcPct val="90000"/>
              </a:lnSpc>
            </a:pP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Эксперт по безопасности рассказал MSK1.RU, почему владельцам </a:t>
            </a:r>
            <a:r>
              <a:rPr lang="ru-RU" sz="1000" dirty="0" err="1">
                <a:latin typeface="Arial" panose="020B0604020202020204" pitchFamily="34" charset="0"/>
                <a:cs typeface="Arial" panose="020B0604020202020204" pitchFamily="34" charset="0"/>
              </a:rPr>
              <a:t>Android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 стоит переживать за сохранность личных данных и почему именно они подвержены рассылкам мошенников.</a:t>
            </a:r>
          </a:p>
          <a:p>
            <a:pPr marL="92075" indent="174625" algn="just">
              <a:lnSpc>
                <a:spcPct val="90000"/>
              </a:lnSpc>
            </a:pP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— </a:t>
            </a:r>
            <a:r>
              <a:rPr lang="ru-RU" sz="1000" dirty="0" err="1">
                <a:latin typeface="Arial" panose="020B0604020202020204" pitchFamily="34" charset="0"/>
                <a:cs typeface="Arial" panose="020B0604020202020204" pitchFamily="34" charset="0"/>
              </a:rPr>
              <a:t>Android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 занимает 90% от рынка смартфонов. Есть еще IOS, которая занимает всего 10%. Делать вирус на 90% или на 10% — большая разница, — рассказал MSK1.RU </a:t>
            </a:r>
            <a:r>
              <a:rPr lang="ru-RU" sz="1000" b="1" dirty="0">
                <a:latin typeface="Arial" panose="020B0604020202020204" pitchFamily="34" charset="0"/>
                <a:cs typeface="Arial" panose="020B0604020202020204" pitchFamily="34" charset="0"/>
              </a:rPr>
              <a:t>генеральный директор информационного агентства </a:t>
            </a:r>
            <a:r>
              <a:rPr lang="ru-RU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TelecomDaily</a:t>
            </a:r>
            <a:r>
              <a:rPr lang="ru-RU" sz="1000" b="1" dirty="0">
                <a:latin typeface="Arial" panose="020B0604020202020204" pitchFamily="34" charset="0"/>
                <a:cs typeface="Arial" panose="020B0604020202020204" pitchFamily="34" charset="0"/>
              </a:rPr>
              <a:t>, эксперт в области IT и телекоммуникаций Денис Кусков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. — </a:t>
            </a:r>
            <a:r>
              <a:rPr lang="ru-RU" sz="1000" dirty="0" err="1">
                <a:latin typeface="Arial" panose="020B0604020202020204" pitchFamily="34" charset="0"/>
                <a:cs typeface="Arial" panose="020B0604020202020204" pitchFamily="34" charset="0"/>
              </a:rPr>
              <a:t>Android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 — это открытая система, которой пользуются большинство людей в России и мире. Для </a:t>
            </a:r>
            <a:r>
              <a:rPr lang="ru-RU" sz="1000" dirty="0" err="1">
                <a:latin typeface="Arial" panose="020B0604020202020204" pitchFamily="34" charset="0"/>
                <a:cs typeface="Arial" panose="020B0604020202020204" pitchFamily="34" charset="0"/>
              </a:rPr>
              <a:t>iPhone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 делать вирусы — дорогостоящее занятие, потому что людей кардинально меньше, а мошенники хотят же отдачу какую-то.</a:t>
            </a:r>
          </a:p>
          <a:p>
            <a:pPr marL="92075" indent="174625" algn="just">
              <a:lnSpc>
                <a:spcPct val="90000"/>
              </a:lnSpc>
            </a:pP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Но не значит, что владельцы </a:t>
            </a:r>
            <a:r>
              <a:rPr lang="ru-RU" sz="1000" dirty="0" err="1">
                <a:latin typeface="Arial" panose="020B0604020202020204" pitchFamily="34" charset="0"/>
                <a:cs typeface="Arial" panose="020B0604020202020204" pitchFamily="34" charset="0"/>
              </a:rPr>
              <a:t>iPhone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 на 100% защищены. Можно также вирус поймать, открывая почту, переходя по ссылке. Но </a:t>
            </a:r>
            <a:r>
              <a:rPr lang="ru-RU" sz="1000" dirty="0" err="1">
                <a:latin typeface="Arial" panose="020B0604020202020204" pitchFamily="34" charset="0"/>
                <a:cs typeface="Arial" panose="020B0604020202020204" pitchFamily="34" charset="0"/>
              </a:rPr>
              <a:t>Android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 проще взломать</a:t>
            </a:r>
          </a:p>
          <a:p>
            <a:pPr marL="92075" indent="174625" algn="just">
              <a:lnSpc>
                <a:spcPct val="90000"/>
              </a:lnSpc>
            </a:pP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Эксперт из «Лаборатории Касперского» подробно рассказал, что еще могут взломать мошенники, если на телефон попадает вирус </a:t>
            </a:r>
            <a:r>
              <a:rPr lang="ru-RU" sz="1000" dirty="0" err="1">
                <a:latin typeface="Arial" panose="020B0604020202020204" pitchFamily="34" charset="0"/>
                <a:cs typeface="Arial" panose="020B0604020202020204" pitchFamily="34" charset="0"/>
              </a:rPr>
              <a:t>Mamont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92075" indent="174625" algn="just">
              <a:lnSpc>
                <a:spcPct val="90000"/>
              </a:lnSpc>
            </a:pP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— Модификация вируса </a:t>
            </a:r>
            <a:r>
              <a:rPr lang="ru-RU" sz="1000" dirty="0" err="1">
                <a:latin typeface="Arial" panose="020B0604020202020204" pitchFamily="34" charset="0"/>
                <a:cs typeface="Arial" panose="020B0604020202020204" pitchFamily="34" charset="0"/>
              </a:rPr>
              <a:t>Mamont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 рассылается в мессенджерах со взломанных аккаунтов в </a:t>
            </a:r>
            <a:r>
              <a:rPr lang="ru-RU" sz="1000" dirty="0" err="1">
                <a:latin typeface="Arial" panose="020B0604020202020204" pitchFamily="34" charset="0"/>
                <a:cs typeface="Arial" panose="020B0604020202020204" pitchFamily="34" charset="0"/>
              </a:rPr>
              <a:t>Telegram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, — объяснил MSK1.RU </a:t>
            </a:r>
            <a:r>
              <a:rPr lang="ru-RU" sz="1000" b="1" dirty="0">
                <a:latin typeface="Arial" panose="020B0604020202020204" pitchFamily="34" charset="0"/>
                <a:cs typeface="Arial" panose="020B0604020202020204" pitchFamily="34" charset="0"/>
              </a:rPr>
              <a:t>эксперт по </a:t>
            </a:r>
            <a:r>
              <a:rPr lang="ru-RU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кибербезопасности</a:t>
            </a:r>
            <a:r>
              <a:rPr lang="ru-RU" sz="1000" b="1" dirty="0">
                <a:latin typeface="Arial" panose="020B0604020202020204" pitchFamily="34" charset="0"/>
                <a:cs typeface="Arial" panose="020B0604020202020204" pitchFamily="34" charset="0"/>
              </a:rPr>
              <a:t> в «Лаборатории Касперского» Дмитрий Калинин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. — Опасность вируса заключается в том, что он может рассылать произвольные СМС от имени жертвы, совершать транзакции через СМС, а также перехватывать коды подтверждения для входа в </a:t>
            </a:r>
            <a:r>
              <a:rPr lang="ru-RU" sz="1000" dirty="0" err="1">
                <a:latin typeface="Arial" panose="020B0604020202020204" pitchFamily="34" charset="0"/>
                <a:cs typeface="Arial" panose="020B0604020202020204" pitchFamily="34" charset="0"/>
              </a:rPr>
              <a:t>Telegram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. Это позволяет злоумышленникам рассылать спам якобы от лица жертвы, в том числе вредоносный.</a:t>
            </a:r>
          </a:p>
          <a:p>
            <a:pPr marL="92075" indent="174625" algn="just">
              <a:lnSpc>
                <a:spcPct val="90000"/>
              </a:lnSpc>
            </a:pPr>
            <a:r>
              <a:rPr lang="ru-RU" sz="1000" b="1" dirty="0">
                <a:latin typeface="Arial" panose="020B0604020202020204" pitchFamily="34" charset="0"/>
                <a:cs typeface="Arial" panose="020B0604020202020204" pitchFamily="34" charset="0"/>
              </a:rPr>
              <a:t>Как защитить себя</a:t>
            </a:r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2075" indent="174625" algn="just">
              <a:lnSpc>
                <a:spcPct val="90000"/>
              </a:lnSpc>
            </a:pP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По словам эксперта, чтобы защититься от подобного вируса, рекомендуется:</a:t>
            </a:r>
          </a:p>
          <a:p>
            <a:pPr marL="92075" lvl="0" indent="174625" algn="just">
              <a:lnSpc>
                <a:spcPct val="90000"/>
              </a:lnSpc>
            </a:pP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включать двухфакторную аутентификацию в мессенджерах;</a:t>
            </a:r>
          </a:p>
          <a:p>
            <a:pPr marL="92075" lvl="0" indent="174625" algn="just">
              <a:lnSpc>
                <a:spcPct val="90000"/>
              </a:lnSpc>
            </a:pP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не устанавливать приложения из мессенджеров;</a:t>
            </a:r>
          </a:p>
          <a:p>
            <a:pPr marL="92075" lvl="0" indent="174625" algn="just">
              <a:lnSpc>
                <a:spcPct val="90000"/>
              </a:lnSpc>
            </a:pP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использовать надежное защитное решение (антивирус), которое не даст установить вредоносное приложение на </a:t>
            </a:r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устройство.</a:t>
            </a:r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 rot="5400000">
            <a:off x="4539629" y="-2672590"/>
            <a:ext cx="640803" cy="7488831"/>
          </a:xfrm>
          <a:prstGeom prst="homePlate">
            <a:avLst>
              <a:gd name="adj" fmla="val 100000"/>
            </a:avLst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vert270" lIns="18000" rIns="18000" anchor="ctr"/>
          <a:lstStyle/>
          <a:p>
            <a:pPr algn="ctr"/>
            <a:r>
              <a:rPr lang="ru-RU" sz="2400" b="1" dirty="0"/>
              <a:t> 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https://72.ru/text/criminal/2025/01/25/75028415/</a:t>
            </a:r>
          </a:p>
        </p:txBody>
      </p:sp>
      <p:pic>
        <p:nvPicPr>
          <p:cNvPr id="3094" name="Picture 22" descr="Picture backgroun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92696"/>
            <a:ext cx="1205767" cy="925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8697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82" name="Picture 14" descr="Pictur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5387" y="839830"/>
            <a:ext cx="951657" cy="891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4" name="Picture 6" descr="Picture background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01" t="5580" r="8764" b="5139"/>
          <a:stretch/>
        </p:blipFill>
        <p:spPr bwMode="auto">
          <a:xfrm>
            <a:off x="46720" y="739548"/>
            <a:ext cx="1008112" cy="1045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166085" y="1798885"/>
            <a:ext cx="8808913" cy="4810067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marL="92075" indent="174625" algn="just">
              <a:lnSpc>
                <a:spcPct val="80000"/>
              </a:lnSpc>
            </a:pPr>
            <a:r>
              <a:rPr lang="ru-RU" sz="1300" b="1" u="sng" dirty="0">
                <a:latin typeface="Arial" panose="020B0604020202020204" pitchFamily="34" charset="0"/>
                <a:cs typeface="Arial" panose="020B0604020202020204" pitchFamily="34" charset="0"/>
              </a:rPr>
              <a:t>«Займешь 50 тысяч?»: мошенники массово взламывают аккаунты в </a:t>
            </a:r>
            <a:r>
              <a:rPr lang="ru-RU" sz="13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WhatsApp</a:t>
            </a:r>
            <a:r>
              <a:rPr lang="ru-RU" sz="1300" b="1" u="sng" dirty="0">
                <a:latin typeface="Arial" panose="020B0604020202020204" pitchFamily="34" charset="0"/>
                <a:cs typeface="Arial" panose="020B0604020202020204" pitchFamily="34" charset="0"/>
              </a:rPr>
              <a:t> — как они получают </a:t>
            </a:r>
            <a:r>
              <a:rPr lang="ru-RU" sz="13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доступ и </a:t>
            </a:r>
            <a:r>
              <a:rPr lang="ru-RU" sz="1300" b="1" u="sng" dirty="0">
                <a:latin typeface="Arial" panose="020B0604020202020204" pitchFamily="34" charset="0"/>
                <a:cs typeface="Arial" panose="020B0604020202020204" pitchFamily="34" charset="0"/>
              </a:rPr>
              <a:t>что делать</a:t>
            </a:r>
            <a:r>
              <a:rPr lang="ru-RU" sz="13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92075" indent="174625" algn="just">
              <a:lnSpc>
                <a:spcPct val="80000"/>
              </a:lnSpc>
            </a:pP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2075" indent="174625" algn="just">
              <a:lnSpc>
                <a:spcPct val="80000"/>
              </a:lnSpc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После этого они отправляют сообщения контактам из телефонной книги.</a:t>
            </a:r>
          </a:p>
          <a:p>
            <a:pPr marL="92075" indent="174625" algn="just">
              <a:lnSpc>
                <a:spcPct val="80000"/>
              </a:lnSpc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Россияне массово жалуются на взломы их аккаунтов в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WhatsApp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 — от имени горожан рассылают просьбы занять денег. Мы разобрались с экспертом, как именно происходит доступ и что делать в такой ситуации.</a:t>
            </a:r>
          </a:p>
          <a:p>
            <a:pPr marL="92075" indent="174625" algn="just">
              <a:lnSpc>
                <a:spcPct val="80000"/>
              </a:lnSpc>
            </a:pP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Массовая рассылка</a:t>
            </a:r>
            <a:endParaRPr lang="ru-RU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2075" indent="174625" algn="just">
              <a:lnSpc>
                <a:spcPct val="80000"/>
              </a:lnSpc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На взломы мессенджера жалуются последние несколько дней. Схема одна и та же. От человека приходит сообщение в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WhatsApp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 с просьбой занять денег. Сумма разнится от 30 до 50 тысяч рублей. А текст практически идентичный.</a:t>
            </a:r>
          </a:p>
          <a:p>
            <a:pPr marL="92075" indent="174625" algn="just">
              <a:lnSpc>
                <a:spcPct val="80000"/>
              </a:lnSpc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— Привет. Неудобно обращаться с таким вопросом. Есть возможность занять 50 тысяч до завтра? — говорится в сообщении.</a:t>
            </a:r>
          </a:p>
          <a:p>
            <a:pPr marL="92075" indent="174625" algn="just">
              <a:lnSpc>
                <a:spcPct val="80000"/>
              </a:lnSpc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Читательница NGS.RU Евгения столкнулась с тем, что от ее имени начали рассылать такие сообщения всем ее знакомым.</a:t>
            </a:r>
          </a:p>
          <a:p>
            <a:pPr marL="92075" indent="174625" algn="just">
              <a:lnSpc>
                <a:spcPct val="80000"/>
              </a:lnSpc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— Это безобразие. Я не поняла, как это им удалось, телефон был всегда при мне, по ссылкам в чатах я никаких не переходила, — возмущена девушка. — Пришлось отвечать на звонки от знакомых, коллег, друзей и родственников в течение часа. Многие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распереживались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92075" indent="174625" algn="just">
              <a:lnSpc>
                <a:spcPct val="80000"/>
              </a:lnSpc>
            </a:pP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Как мошенники получают доступ к </a:t>
            </a:r>
            <a:r>
              <a:rPr lang="ru-RU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WhatsApp</a:t>
            </a:r>
            <a:endParaRPr lang="ru-RU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2075" indent="174625" algn="just">
              <a:lnSpc>
                <a:spcPct val="80000"/>
              </a:lnSpc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Взломать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WhatsApp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 — получить доступ именно к информации и телефону очень сложно. Обычно нужно физически украсть смартфон или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перевыпустить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сим-карту.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Киберпреступники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могут лишь добиться подключения через веб-версию и получить доступ к контактам для спам-рассылки.</a:t>
            </a:r>
          </a:p>
          <a:p>
            <a:pPr marL="92075" indent="174625" algn="just">
              <a:lnSpc>
                <a:spcPct val="80000"/>
              </a:lnSpc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Многие пользователи используют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WhatsApp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на компьютере, подключая смартфон по QR-коду. Мошенники проникают именно на рабочую станцию — чаще всего с помощью удаленного доступа.</a:t>
            </a:r>
          </a:p>
          <a:p>
            <a:pPr marL="92075" indent="174625" algn="just">
              <a:lnSpc>
                <a:spcPct val="80000"/>
              </a:lnSpc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— Есть сервисы удаленного доступа к рабочим станциям и в период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локдауна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, когда был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коронавирус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, много людей работали на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удаленке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. Базы данных систем с доступами были украдены. После этого мошенники стали пользоваться подключением к рабочим станциям и заходить в веб-версию, — объяснил Иван Рева, декан факультета автоматики и вычислительной техники, доцент кафедры защиты информации НГТУ.</a:t>
            </a:r>
          </a:p>
          <a:p>
            <a:pPr marL="92075" indent="174625" algn="just">
              <a:lnSpc>
                <a:spcPct val="80000"/>
              </a:lnSpc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Главный совет эксперта — всегда завершать все сессии на компьютере после работы и не оставлять открытой такую лазейку для мошенников.</a:t>
            </a:r>
          </a:p>
          <a:p>
            <a:pPr marL="92075" indent="174625" algn="just">
              <a:lnSpc>
                <a:spcPct val="80000"/>
              </a:lnSpc>
            </a:pP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Что делать, если взломали </a:t>
            </a:r>
            <a:r>
              <a:rPr lang="ru-RU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WhatsApp</a:t>
            </a:r>
            <a:endParaRPr lang="ru-RU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2075" indent="174625" algn="just">
              <a:lnSpc>
                <a:spcPct val="80000"/>
              </a:lnSpc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В первую очередь нужно завершить все сессии, к которым подключались через веб-приложение. После этого необходимо заново войти в аккаунт по номеру телефона. Как только вы введете шестизначный код, мошенники потеряют доступ к списку контактов.</a:t>
            </a:r>
          </a:p>
          <a:p>
            <a:pPr marL="92075" indent="174625" algn="just">
              <a:lnSpc>
                <a:spcPct val="80000"/>
              </a:lnSpc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После этого нужно предупредить близких и друзей о взломе и попросить не реагировать на отправленное сообщение. Чтобы не оказаться в такой ситуации еще раз, важно следить за безопасностью своих данных и аккаунтов.</a:t>
            </a:r>
          </a:p>
          <a:p>
            <a:pPr marL="92075" indent="174625" algn="just">
              <a:lnSpc>
                <a:spcPct val="80000"/>
              </a:lnSpc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— Лучше подключать двухфакторную идентификацию. В этом случае придется вводить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пин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-код, — подчеркнул эксперт. — И проверять регулярно, какие есть подключения, — это можно сделать через функцию «Связанные устройства».</a:t>
            </a:r>
          </a:p>
          <a:p>
            <a:pPr marL="92075" indent="174625" algn="just">
              <a:lnSpc>
                <a:spcPct val="80000"/>
              </a:lnSpc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При продаже или передаче телефона нужно не забыть удалить все данные.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823768" y="6525344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14" name="AutoShape 8"/>
          <p:cNvSpPr>
            <a:spLocks noChangeArrowheads="1"/>
          </p:cNvSpPr>
          <p:nvPr/>
        </p:nvSpPr>
        <p:spPr bwMode="auto">
          <a:xfrm rot="5400000">
            <a:off x="4378267" y="-2803041"/>
            <a:ext cx="545242" cy="7680732"/>
          </a:xfrm>
          <a:prstGeom prst="homePlate">
            <a:avLst>
              <a:gd name="adj" fmla="val 100000"/>
            </a:avLst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vert270" lIns="18000" rIns="18000" anchor="ctr"/>
          <a:lstStyle/>
          <a:p>
            <a:pPr algn="ctr"/>
            <a:r>
              <a:rPr lang="ru-RU" sz="2400" b="1" dirty="0"/>
              <a:t> 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https://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72.ru/text/criminal/2025/01/29/75041807/</a:t>
            </a: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0" y="-27384"/>
            <a:ext cx="9143999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МАТЕРИАЛОВ ИЗ СМИ, МЕССЕНДЖЕРОВ</a:t>
            </a:r>
            <a:br>
              <a:rPr lang="ru-RU" sz="16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на 14.02.2025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8716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8" descr="Picture background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175" t="3610" r="16590" b="3904"/>
          <a:stretch/>
        </p:blipFill>
        <p:spPr bwMode="auto">
          <a:xfrm>
            <a:off x="8185614" y="866584"/>
            <a:ext cx="936104" cy="1092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525344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899592" y="1577250"/>
            <a:ext cx="7320539" cy="357288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indent="360363" algn="just"/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январе 2025 года в сети появилась фотография листовки, которую можно увидеть в подъезде или лифте жилого дома. На листовке есть QR-код, который приглашает пользователей присоединиться к чату для общения с соседями и получения информации о чрезвычайных ситуациях, коммунальных платежах, ремонте общего имущества и других вопросах. Если пользователь отсканирует код с помощью камеры своего смартфона, он попадёт на поддельный сайт. На сайте жертве предложат ввести личные данные, чтобы якобы войти в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Telegram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и присоединиться к группе. После этого злоумышленники получают полный доступ к аккаунту пользователя в мессенджере.  </a:t>
            </a:r>
          </a:p>
          <a:p>
            <a:pPr indent="360363" algn="just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Чтобы защитить себя от мошенничества, рекомендуется не переходить по сомнительным ссылкам, не оставлять там свои данные или что-то оплачивать. Лучше сначала проверить достоверность объявления, позвонив в управляющую компанию.  </a:t>
            </a:r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 rot="5400000">
            <a:off x="4235902" y="-2787630"/>
            <a:ext cx="576064" cy="7680732"/>
          </a:xfrm>
          <a:prstGeom prst="homePlate">
            <a:avLst>
              <a:gd name="adj" fmla="val 100000"/>
            </a:avLst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vert270" lIns="18000" rIns="18000" anchor="ctr"/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Кража аккаунтов в </a:t>
            </a:r>
            <a:r>
              <a:rPr lang="ru-RU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Telegram</a:t>
            </a:r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Picture 6" descr="Picture backgroun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8442" y="5256719"/>
            <a:ext cx="2825726" cy="1412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6" descr="Picture background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96" y="926950"/>
            <a:ext cx="1286544" cy="572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Заголовок 1"/>
          <p:cNvSpPr txBox="1">
            <a:spLocks/>
          </p:cNvSpPr>
          <p:nvPr/>
        </p:nvSpPr>
        <p:spPr>
          <a:xfrm>
            <a:off x="0" y="-27384"/>
            <a:ext cx="9143999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МАТЕРИАЛОВ ИЗ СМИ, МЕССЕНДЖЕРОВ</a:t>
            </a:r>
            <a:br>
              <a:rPr lang="ru-RU" sz="16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на 14.02.2025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3222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Pictur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6" y="764704"/>
            <a:ext cx="2006764" cy="12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525344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8</a:t>
            </a: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621723" y="2049524"/>
            <a:ext cx="7991673" cy="4331804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marL="84138" indent="188913" algn="just">
              <a:lnSpc>
                <a:spcPct val="90000"/>
              </a:lnSpc>
            </a:pPr>
            <a:r>
              <a:rPr lang="ru-RU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Мошенники стали обманывать россиян объявлениями в </a:t>
            </a:r>
            <a:r>
              <a:rPr lang="ru-RU" sz="1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подъездах.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4138" indent="188913" algn="just">
              <a:lnSpc>
                <a:spcPct val="90000"/>
              </a:lnSpc>
            </a:pPr>
            <a:endParaRPr lang="ru-RU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4138" indent="188913" algn="just">
              <a:lnSpc>
                <a:spcPct val="90000"/>
              </a:lnSpc>
            </a:pP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Схема 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проста - они предлагают переделать ключи от 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домофона.</a:t>
            </a:r>
            <a:endParaRPr lang="ru-RU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4138" indent="188913" algn="just">
              <a:lnSpc>
                <a:spcPct val="90000"/>
              </a:lnSpc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Мошенники нашли новый способ обманывать россиян. На этот раз они делают акцент на изготовление магнитных ключей, именно такие объявления теперь расклеивают на дверях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84138" indent="188913" algn="just">
              <a:lnSpc>
                <a:spcPct val="90000"/>
              </a:lnSpc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Если перейти по указанной ссылке или отсканировать QR-код, то человек оказывается на ресурсе преступников. Обычные психологические приемы могут заставить человека принять решение быстрее: например, упоминания, что скор на двери будет проведена замена кодового замка.</a:t>
            </a:r>
          </a:p>
          <a:p>
            <a:pPr marL="84138" indent="188913" algn="just">
              <a:lnSpc>
                <a:spcPct val="90000"/>
              </a:lnSpc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Объявления помогают мошенникам предельно попасть в целевую аудиторию. Люди заходят в подъезд или стоят у лифта и видят предупреждение, что нужно заказать ключ. А если объявление написано от имени управляющей компании, то ему больше доверия.</a:t>
            </a:r>
          </a:p>
          <a:p>
            <a:pPr marL="84138" indent="188913" algn="just">
              <a:lnSpc>
                <a:spcPct val="90000"/>
              </a:lnSpc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А дальше человек переходит на сайт, где нужно ввести свои данные. Стоит ключ 300 рублей, а оплатить их можно банковской картой. В этот момент человек может потерять личные сведения от счета.</a:t>
            </a:r>
          </a:p>
          <a:p>
            <a:pPr marL="84138" indent="188913" algn="just">
              <a:lnSpc>
                <a:spcPct val="90000"/>
              </a:lnSpc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- Подобные ресурсы не имеют привязки к конкретному бренду и не связаны с массовыми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фишинговыми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рассылками, они остаются невидимыми для большинства защитных систем и способны существовать довольно долго, принося прибыль своим создателям, – сказал «Газете.ru» заместитель директора центра мониторинга внешних цифровых угроз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Solar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AURA в компании «РТК-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Солар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» Сергей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Трухачев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84138" indent="188913" algn="just">
              <a:lnSpc>
                <a:spcPct val="90000"/>
              </a:lnSpc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Он предупредил, что прежде чем что-то заказывать и оплачивать, нужно позвонить в управляющую компанию и проверить актуальность информации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 rot="5400000">
            <a:off x="4316764" y="-2364436"/>
            <a:ext cx="570177" cy="6828457"/>
          </a:xfrm>
          <a:prstGeom prst="homePlate">
            <a:avLst>
              <a:gd name="adj" fmla="val 100000"/>
            </a:avLst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vert270" lIns="18000" rIns="18000" anchor="ctr"/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://www.kp.ru/online/news/5346799/</a:t>
            </a:r>
          </a:p>
        </p:txBody>
      </p:sp>
      <p:pic>
        <p:nvPicPr>
          <p:cNvPr id="5130" name="Picture 10" descr="Picture backgroun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836712"/>
            <a:ext cx="1130365" cy="1115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Заголовок 1"/>
          <p:cNvSpPr txBox="1">
            <a:spLocks/>
          </p:cNvSpPr>
          <p:nvPr/>
        </p:nvSpPr>
        <p:spPr>
          <a:xfrm>
            <a:off x="0" y="-27384"/>
            <a:ext cx="9143999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МАТЕРИАЛОВ ИЗ СМИ, МЕССЕНДЖЕРОВ</a:t>
            </a:r>
            <a:br>
              <a:rPr lang="ru-RU" sz="16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на 14.02.2025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1300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764704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" y="0"/>
            <a:ext cx="9144000" cy="764704"/>
          </a:xfrm>
        </p:spPr>
        <p:txBody>
          <a:bodyPr>
            <a:noAutofit/>
          </a:bodyPr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материалов по противоправным деяниям, </a:t>
            </a:r>
            <a:br>
              <a:rPr lang="ru-RU" sz="16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совершаемым с использованием информационно-коммуникационных технологий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19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5716112"/>
              </p:ext>
            </p:extLst>
          </p:nvPr>
        </p:nvGraphicFramePr>
        <p:xfrm>
          <a:off x="-2700808" y="1916832"/>
          <a:ext cx="7657081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8748464" y="6453336"/>
            <a:ext cx="4637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9</a:t>
            </a:r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5" y="1131540"/>
            <a:ext cx="7560839" cy="5177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7177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АГТ">
      <a:dk1>
        <a:srgbClr val="1B3D57"/>
      </a:dk1>
      <a:lt1>
        <a:sysClr val="window" lastClr="FFFFFF"/>
      </a:lt1>
      <a:dk2>
        <a:srgbClr val="244473"/>
      </a:dk2>
      <a:lt2>
        <a:srgbClr val="FFFFFF"/>
      </a:lt2>
      <a:accent1>
        <a:srgbClr val="4F81BD"/>
      </a:accent1>
      <a:accent2>
        <a:srgbClr val="A23059"/>
      </a:accent2>
      <a:accent3>
        <a:srgbClr val="466858"/>
      </a:accent3>
      <a:accent4>
        <a:srgbClr val="5E323E"/>
      </a:accent4>
      <a:accent5>
        <a:srgbClr val="C5E5E9"/>
      </a:accent5>
      <a:accent6>
        <a:srgbClr val="E0B633"/>
      </a:accent6>
      <a:hlink>
        <a:srgbClr val="EDA8C4"/>
      </a:hlink>
      <a:folHlink>
        <a:srgbClr val="7A7A6E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29594</TotalTime>
  <Words>662</Words>
  <Application>Microsoft Office PowerPoint</Application>
  <PresentationFormat>Экран (4:3)</PresentationFormat>
  <Paragraphs>95</Paragraphs>
  <Slides>9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Arial Cyr</vt:lpstr>
      <vt:lpstr>Calibri</vt:lpstr>
      <vt:lpstr>Times New Roman</vt:lpstr>
      <vt:lpstr>Тема Office</vt:lpstr>
      <vt:lpstr>Презентация PowerPoint</vt:lpstr>
      <vt:lpstr>Обзор материалов по противоправным деяниям,  совершаемым с использованием информационно-коммуникационных технологий</vt:lpstr>
      <vt:lpstr>Преступления в информационно-коммуникационной сфере</vt:lpstr>
      <vt:lpstr>Концепция государственной системы противодействия противоправным деяниям, совершаемым с использованием информационно-коммуникационных технологий</vt:lpstr>
      <vt:lpstr>ОБЗОР МАТЕРИАЛОВ ИЗ СМИ, МЕССЕНДЖЕРОВ                                                                                                                                      на 14.02.2025</vt:lpstr>
      <vt:lpstr>Презентация PowerPoint</vt:lpstr>
      <vt:lpstr>Презентация PowerPoint</vt:lpstr>
      <vt:lpstr>Презентация PowerPoint</vt:lpstr>
      <vt:lpstr>Обзор материалов по противоправным деяниям,  совершаемым с использованием информационно-коммуникационных технологий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Крылова Евгения Игоревна</dc:creator>
  <cp:lastModifiedBy>PC124</cp:lastModifiedBy>
  <cp:revision>422</cp:revision>
  <cp:lastPrinted>2024-10-22T08:53:48Z</cp:lastPrinted>
  <dcterms:created xsi:type="dcterms:W3CDTF">2023-11-17T09:42:06Z</dcterms:created>
  <dcterms:modified xsi:type="dcterms:W3CDTF">2025-08-25T10:19:57Z</dcterms:modified>
</cp:coreProperties>
</file>