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notesSlides/notesSlide10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7" r:id="rId2"/>
    <p:sldId id="344" r:id="rId3"/>
    <p:sldId id="346" r:id="rId4"/>
    <p:sldId id="325" r:id="rId5"/>
    <p:sldId id="339" r:id="rId6"/>
    <p:sldId id="352" r:id="rId7"/>
    <p:sldId id="359" r:id="rId8"/>
    <p:sldId id="355" r:id="rId9"/>
    <p:sldId id="337" r:id="rId10"/>
    <p:sldId id="349" r:id="rId11"/>
  </p:sldIdLst>
  <p:sldSz cx="9144000" cy="6858000" type="screen4x3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99CCFF"/>
    <a:srgbClr val="FFFF00"/>
    <a:srgbClr val="FFFFFF"/>
    <a:srgbClr val="FF0000"/>
    <a:srgbClr val="000066"/>
    <a:srgbClr val="CCFFCC"/>
    <a:srgbClr val="009999"/>
    <a:srgbClr val="66CCFF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433" autoAdjust="0"/>
  </p:normalViewPr>
  <p:slideViewPr>
    <p:cSldViewPr>
      <p:cViewPr varScale="1">
        <p:scale>
          <a:sx n="113" d="100"/>
          <a:sy n="113" d="100"/>
        </p:scale>
        <p:origin x="147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05019088"/>
        <c:axId val="305699976"/>
        <c:axId val="563897400"/>
      </c:bar3DChart>
      <c:catAx>
        <c:axId val="505019088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05699976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305699976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505019088"/>
        <c:crosses val="autoZero"/>
        <c:crossBetween val="between"/>
        <c:majorUnit val="10"/>
      </c:valAx>
      <c:serAx>
        <c:axId val="563897400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305699976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305694488"/>
        <c:axId val="305699192"/>
        <c:axId val="563898672"/>
      </c:bar3DChart>
      <c:catAx>
        <c:axId val="305694488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05699192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305699192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305694488"/>
        <c:crosses val="autoZero"/>
        <c:crossBetween val="between"/>
        <c:majorUnit val="10"/>
      </c:valAx>
      <c:serAx>
        <c:axId val="563898672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305699192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EC8CB7-5F9F-4DD4-BF09-22985053AA72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C3A14-AD90-463F-8110-76C7144E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346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916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31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8272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512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75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40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731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6430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7556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180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17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2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37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38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1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03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24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3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00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527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68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52098-7E15-4FDB-8FD6-4C69421ED116}" type="datetimeFigureOut">
              <a:rPr lang="ru-RU" smtClean="0"/>
              <a:t>12.03.2026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84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jpeg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png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jpeg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4897" y="7937"/>
            <a:ext cx="9144000" cy="6869347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053" y="1916832"/>
            <a:ext cx="91000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 противоправным деяниям, </a:t>
            </a:r>
            <a:endParaRPr lang="ru-R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информационно-коммуникационных </a:t>
            </a:r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0" y="6331024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Тюмень, 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2026</a:t>
            </a:r>
            <a:endParaRPr lang="ru-RU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" y="6616616"/>
            <a:ext cx="9144000" cy="243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54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/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88766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0</a:t>
            </a:r>
          </a:p>
        </p:txBody>
      </p:sp>
      <p:pic>
        <p:nvPicPr>
          <p:cNvPr id="5124" name="Picture 4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114" y="1340768"/>
            <a:ext cx="6775278" cy="455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879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48071"/>
            <a:ext cx="9144000" cy="6185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противоправным деяниям,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 информационно-коммуникационных технологий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5333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776" y="5459290"/>
            <a:ext cx="4895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«Предупрежден – </a:t>
            </a:r>
          </a:p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значит вооружён!!!»</a:t>
            </a:r>
            <a:endParaRPr lang="ru-RU" sz="28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13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32547" y="13065443"/>
            <a:ext cx="515236" cy="2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Преступления в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информационно-коммуникационной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сфере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94522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227583" y="836712"/>
            <a:ext cx="8664897" cy="448615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Российской Федерации информационное общество характеризуется широким распространением и доступностью мобильных устройств, а также беспроводных технологий и сетей связи.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Информационно-коммуникационные технологии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стали частью современных управленческих систем практически во всех сферах жизни российского общества. Развитие инструментов финансового рынка, платежных систем, а также в целом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цифровизация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экономических процессов дали толчок к появлению специфических способов расчетов - электронных средств платежа и их использованию юридическими и физическими лицами для безналичных расчетов.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Бесконтрольный оборот электронных средств платежа после их получения от кредитных организаций, создающий условия для их последующего использования в целях совершения незаконных действий, несет общественную опасность.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Учитывая, что в Российской Федерации сформировалось информационное общество, в котором информация и уровень ее применения и доступности кардинальным образом влияют на экономические и социокультурные условия жизни граждан, злоумышленники также перестроились на совершение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преступлений в информационном пространстве.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Преступные посягательства в информационно-коммуникационной сфере с каждым годом занимают все более заметное место в структуре всех зарегистрированных преступлений в стране. Противоправные деяния, связанные с неправомерным доступом к компьютерной информации, как правило, сопровождаются утечками конфиденциальных сведений.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противоправном применении информационно-коммуникационных технологий особую активность проявляют организованные преступные группы. Они используют вредоносное программное обеспечение,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сайты, специальную технику, электронные платформы и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колл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-центры для совершения массовых мошеннических звонков.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Анализ совершенных противоправных деяний показывает, что все более широкое распространение получают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хищения кредитных денежных средств, полученных как самими потерпевшими под непосредственным влиянием злоумышленников, так и в результате доступа преступников к системам дистанционного банковского обслуживания или регистрации на сайтах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микрофинансовых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организаций под учетными записями граждан.</a:t>
            </a:r>
          </a:p>
        </p:txBody>
      </p:sp>
      <p:pic>
        <p:nvPicPr>
          <p:cNvPr id="1036" name="Picture 1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373216"/>
            <a:ext cx="202880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411849"/>
            <a:ext cx="230425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216" y="5411849"/>
            <a:ext cx="1880345" cy="129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4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Концепция 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84248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564891" y="908720"/>
            <a:ext cx="8039557" cy="416075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Распоряжением Правительства Российской Федерации от 30.12.2024 № 4154-р утверждена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Концепция </a:t>
            </a:r>
            <a:r>
              <a:rPr lang="ru-RU" sz="2000" b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технологий. </a:t>
            </a:r>
            <a:endParaRPr lang="ru-RU" sz="2000" b="1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Одной из целей государственной системы является сбор, обработка, анализ и обмен информацией в сфере противодействия противоправным деяниям, а также обеспечение на системной основе максимально широкого информирования населения о новых приемах совершения противоправных деяний и способах противодействия им, развитие цифровой грамотности населения, правосознания граждан и их ответственного отношения к использованию информационно-коммуникационных технологий.</a:t>
            </a:r>
          </a:p>
        </p:txBody>
      </p:sp>
      <p:pic>
        <p:nvPicPr>
          <p:cNvPr id="8200" name="Picture 8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92" y="5157192"/>
            <a:ext cx="1446264" cy="1457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141482"/>
            <a:ext cx="1512168" cy="1472841"/>
          </a:xfrm>
          <a:prstGeom prst="rect">
            <a:avLst/>
          </a:prstGeom>
        </p:spPr>
      </p:pic>
      <p:pic>
        <p:nvPicPr>
          <p:cNvPr id="8204" name="Picture 12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292" y="5643422"/>
            <a:ext cx="2176836" cy="629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48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75" t="17489" r="34056" b="24589"/>
          <a:stretch/>
        </p:blipFill>
        <p:spPr>
          <a:xfrm>
            <a:off x="136722" y="930060"/>
            <a:ext cx="1317805" cy="1193911"/>
          </a:xfrm>
          <a:prstGeom prst="rect">
            <a:avLst/>
          </a:prstGeom>
        </p:spPr>
      </p:pic>
      <p:pic>
        <p:nvPicPr>
          <p:cNvPr id="16" name="Picture 8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842" y="953048"/>
            <a:ext cx="1366646" cy="1263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27.01.2026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31778" y="2216533"/>
            <a:ext cx="8643691" cy="438341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500" b="1" dirty="0">
                <a:latin typeface="Arial" panose="020B0604020202020204" pitchFamily="34" charset="0"/>
                <a:cs typeface="Arial" panose="020B0604020202020204" pitchFamily="34" charset="0"/>
              </a:rPr>
              <a:t>В России участились случаи мошенничества, при которых злоумышленники рассылают фальшивые сообщения от имени портала «</a:t>
            </a:r>
            <a:r>
              <a:rPr lang="ru-RU" sz="1500" b="1" dirty="0" err="1">
                <a:latin typeface="Arial" panose="020B0604020202020204" pitchFamily="34" charset="0"/>
                <a:cs typeface="Arial" panose="020B0604020202020204" pitchFamily="34" charset="0"/>
              </a:rPr>
              <a:t>Госуслуги</a:t>
            </a:r>
            <a:r>
              <a:rPr lang="ru-RU" sz="1500" b="1" dirty="0">
                <a:latin typeface="Arial" panose="020B0604020202020204" pitchFamily="34" charset="0"/>
                <a:cs typeface="Arial" panose="020B0604020202020204" pitchFamily="34" charset="0"/>
              </a:rPr>
              <a:t>», 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используя схожий логотип и персональные обращения. Об этом 25 января сообщили в управлении по борьбе с противоправным использованием информационно-коммуникационных технологий ГУ МВД РФ по Санкт-Петербургу и Ленинградской области. «В Сети участились случаи фальшивых рассылок якобы от «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Госуслуг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». Мошенники используют похожие логотипы, персональное обращение и даже советуют никому не сообщать коды из СМС. Но это лишь часть сценария обмана», — говорится в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Telegram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-канале ведомства. 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В ведомстве напомнили, что официальные уведомления от портала «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Госуслуги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» направляются исключительно с одного адреса электронной почты — no-reply@gosuslugi.ru, при этом ответы на такие письма не предусмотрены.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Граждан также призвали не переходить по подозрительным ссылкам и не звонить по номерам, указанным в подобных рассылках. Для получения помощи и консультаций следует использовать только официальный сайт или мобильное приложение «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Госуслуги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».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В этот же день в управлении по борьбе с противоправным использованием информационно-коммуникационных технологий ГУ МВД России по Санкт-Петербургу и Ленинградской области сообщили, что мошенники начали использовать новую схему обмана, предлагая пользователям установить якобы «работающую» или «обновленную» версию мессенджера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WhatsApp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(принадлежит компании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Meta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, признанной в России экстремистской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067943" y="-2691681"/>
            <a:ext cx="936104" cy="7848873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iz.ru/2031041/moshenniki-pod-vidom-gosuslug-                     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sovetuiut-ne-delitsia-kodami-iz-sms-izi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869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4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11136"/>
            <a:ext cx="1568480" cy="1525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27.01.2026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5599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31360" y="2636912"/>
            <a:ext cx="7991673" cy="232494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Мошенники начали звонить россиянам от лица службы доставки заказа из магазина, 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требуя назвать код подтверждения из СМС. Об этом стало известно 26 января.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Как передают «РИА Новости», во время звонка преступники сообщают о доставке ранее оформленного и оплаченного заказа и просят назвать код для сверки. Все вопросы о стоимости или содержимом заказа они игнорируют.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Эксперты предупреждают граждан не сообщать посторонним коды из СМС, чтобы не стать жертвой мошенничества.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068552" y="-2835087"/>
            <a:ext cx="1080119" cy="8279704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iz.ru/2031170/2026-01-26/eksperty-predupredili-o-novykh-       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skhemakh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moshennikov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-s-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dostavkoi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zakazov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6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5184711"/>
            <a:ext cx="2825726" cy="1412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5073" y="1271938"/>
            <a:ext cx="1224136" cy="1181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665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27.01.2026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7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539552" y="2852936"/>
            <a:ext cx="8063681" cy="2012426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Мошенники изобрели схему с «переоформлением» тарифа домашнего интернета, 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сообщили в «РИА Новости».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Злоумышленники звонят россиянам, называют их адрес и предлагают поменять тариф домашнего интернета. Если жертва заявляет, что больше не живет по указанному адресу, то преступники предлагают «исключить ее из клиентской базы».</a:t>
            </a:r>
          </a:p>
          <a:p>
            <a:pPr indent="271463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Далее они просят озвучить код из СМС. Узнав его, злоумышленники получают доступ в личный кабинет, где находятся личные сведения жертвы</a:t>
            </a:r>
            <a:r>
              <a:rPr 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224624" y="-2770938"/>
            <a:ext cx="657222" cy="795840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https://www.rbc.ru/life/news/695217ec9a7947f3ea77f0ab</a:t>
            </a:r>
          </a:p>
          <a:p>
            <a:r>
              <a:rPr lang="ru-RU" sz="1600" b="1" dirty="0"/>
              <a:t> </a:t>
            </a:r>
            <a:endParaRPr lang="ru-RU" sz="1600" dirty="0"/>
          </a:p>
        </p:txBody>
      </p:sp>
      <p:pic>
        <p:nvPicPr>
          <p:cNvPr id="14" name="Picture 6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5184711"/>
            <a:ext cx="2825726" cy="1412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55790"/>
            <a:ext cx="1224136" cy="1181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8591" y="1272216"/>
            <a:ext cx="1810876" cy="1433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154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27.01.2026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336267" y="2492896"/>
            <a:ext cx="8422042" cy="408690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Россиянам объяснили, что делать в случае передачи мошенникам кода из СМС.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Россиянам следует немедленно прекратить общение с мошенниками, получившими код из СМС. Об этом сообщили в пресс-службе МВД РФ.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В ведомстве посоветовали не доверять звонкам от людей, представляющихся сотрудниками банка или государственных учреждений после случившегося. В министерстве также предупредили, что аферисты могут запугивать жертву, утверждая, что ее аккаунты были взломаны или что она оказалась вовлечена в финансирование терроризма.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Кроме того, МВД рекомендовало проверить, не потерян ли доступ к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маркетплейсам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, электронной почте, аккаунту на портале «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Госуслуги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» и банковским приложениям. Если доступ все еще имеется, следует обновить пароли, активировать двухфакторную аутентификацию и завершить все активные сеансы. В случае если мошенники все же получили доступ к аккаунтам, необходимо обратиться в службу поддержки соответствующих сервисов, в банк и в полицию, добавили в 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Telegram-канале 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«Вестник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Киберполиции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России».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Ранее стало известно, что в России создадут оперативный штаб для борьбы с интернет-мошенничеством. В его состав войдут представители основных федеральных ведомств, Банка России, кредитных организаций, операторов связи и цифровых платформ.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3995930" y="-2907704"/>
            <a:ext cx="1368151" cy="871296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vm.ru/news/1297419-rossiyanam-obuyasnili-chto-delat-v-sluchae-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peredachi-moshennikam-koda-iz-sms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2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1196752"/>
            <a:ext cx="1197498" cy="116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24744"/>
            <a:ext cx="1224136" cy="1173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807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716112"/>
              </p:ext>
            </p:extLst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48464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9</a:t>
            </a: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131540"/>
            <a:ext cx="7560839" cy="5177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17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ГТ">
      <a:dk1>
        <a:srgbClr val="1B3D57"/>
      </a:dk1>
      <a:lt1>
        <a:sysClr val="window" lastClr="FFFFFF"/>
      </a:lt1>
      <a:dk2>
        <a:srgbClr val="244473"/>
      </a:dk2>
      <a:lt2>
        <a:srgbClr val="FFFFFF"/>
      </a:lt2>
      <a:accent1>
        <a:srgbClr val="4F81BD"/>
      </a:accent1>
      <a:accent2>
        <a:srgbClr val="A23059"/>
      </a:accent2>
      <a:accent3>
        <a:srgbClr val="466858"/>
      </a:accent3>
      <a:accent4>
        <a:srgbClr val="5E323E"/>
      </a:accent4>
      <a:accent5>
        <a:srgbClr val="C5E5E9"/>
      </a:accent5>
      <a:accent6>
        <a:srgbClr val="E0B633"/>
      </a:accent6>
      <a:hlink>
        <a:srgbClr val="EDA8C4"/>
      </a:hlink>
      <a:folHlink>
        <a:srgbClr val="7A7A6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32719</TotalTime>
  <Words>832</Words>
  <Application>Microsoft Office PowerPoint</Application>
  <PresentationFormat>Экран (4:3)</PresentationFormat>
  <Paragraphs>70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Arial Cyr</vt:lpstr>
      <vt:lpstr>Calibri</vt:lpstr>
      <vt:lpstr>Times New Roman</vt:lpstr>
      <vt:lpstr>Тема Office</vt:lpstr>
      <vt:lpstr>Презентация PowerPoint</vt:lpstr>
      <vt:lpstr>Обзор материалов по противоправным деяниям,  совершаемым с использованием информационно-коммуникационных технологий</vt:lpstr>
      <vt:lpstr>Преступления в информационно-коммуникационной сфере</vt:lpstr>
      <vt:lpstr>Концепция государственной системы противодействия противоправным деяниям, совершаемым с использованием информационно-коммуникационных технологий</vt:lpstr>
      <vt:lpstr>ОБЗОР МАТЕРИАЛОВ ИЗ СМИ, МЕССЕНДЖЕРОВ                                                                                                                                      на 27.01.2026</vt:lpstr>
      <vt:lpstr>ОБЗОР МАТЕРИАЛОВ ИЗ СМИ, МЕССЕНДЖЕРОВ                                                                                                                                      на 27.01.2026</vt:lpstr>
      <vt:lpstr>ОБЗОР МАТЕРИАЛОВ ИЗ СМИ, МЕССЕНДЖЕРОВ                                                                                                                                      на 27.01.2026</vt:lpstr>
      <vt:lpstr>ОБЗОР МАТЕРИАЛОВ ИЗ СМИ, МЕССЕНДЖЕРОВ                                                                                                                                      на 27.01.2026</vt:lpstr>
      <vt:lpstr>Обзор материалов по противоправным деяниям,  совершаемым с использованием информационно-коммуникационных технологий</vt:lpstr>
      <vt:lpstr>Обзор материалов по противоправным деяниям,  совершаемым с использованием информационно-коммуникационных технологий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Крылова Евгения Игоревна</dc:creator>
  <cp:lastModifiedBy>PC124</cp:lastModifiedBy>
  <cp:revision>544</cp:revision>
  <cp:lastPrinted>2024-10-22T08:53:48Z</cp:lastPrinted>
  <dcterms:created xsi:type="dcterms:W3CDTF">2023-11-17T09:42:06Z</dcterms:created>
  <dcterms:modified xsi:type="dcterms:W3CDTF">2026-03-12T17:45:30Z</dcterms:modified>
</cp:coreProperties>
</file>