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rts/chart1.xml" ContentType="application/vnd.openxmlformats-officedocument.drawingml.chart+xml"/>
  <Override PartName="/ppt/notesSlides/notesSlide12.xml" ContentType="application/vnd.openxmlformats-officedocument.presentationml.notesSlide+xml"/>
  <Override PartName="/ppt/charts/chart2.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4"/>
  </p:notesMasterIdLst>
  <p:sldIdLst>
    <p:sldId id="257" r:id="rId2"/>
    <p:sldId id="344" r:id="rId3"/>
    <p:sldId id="346" r:id="rId4"/>
    <p:sldId id="325" r:id="rId5"/>
    <p:sldId id="339" r:id="rId6"/>
    <p:sldId id="360" r:id="rId7"/>
    <p:sldId id="363" r:id="rId8"/>
    <p:sldId id="352" r:id="rId9"/>
    <p:sldId id="362" r:id="rId10"/>
    <p:sldId id="361" r:id="rId11"/>
    <p:sldId id="337" r:id="rId12"/>
    <p:sldId id="349" r:id="rId13"/>
  </p:sldIdLst>
  <p:sldSz cx="9144000" cy="6858000" type="screen4x3"/>
  <p:notesSz cx="6797675" cy="9929813"/>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0066"/>
    <a:srgbClr val="99CCFF"/>
    <a:srgbClr val="FFFF00"/>
    <a:srgbClr val="FFFFFF"/>
    <a:srgbClr val="FF0000"/>
    <a:srgbClr val="000066"/>
    <a:srgbClr val="CCFFCC"/>
    <a:srgbClr val="009999"/>
    <a:srgbClr val="66CCFF"/>
    <a:srgbClr val="FCFC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Средний стиль 3 - акцент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C083E6E3-FA7D-4D7B-A595-EF9225AFEA82}" styleName="Светлый стиль 1 - акцент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6433" autoAdjust="0"/>
  </p:normalViewPr>
  <p:slideViewPr>
    <p:cSldViewPr>
      <p:cViewPr varScale="1">
        <p:scale>
          <a:sx n="113" d="100"/>
          <a:sy n="113" d="100"/>
        </p:scale>
        <p:origin x="1998" y="18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1" Type="http://schemas.openxmlformats.org/officeDocument/2006/relationships/package" Target="../embeddings/_____Microsoft_Excel1.xlsx"/></Relationships>
</file>

<file path=ppt/charts/_rels/chart2.xml.rels><?xml version="1.0" encoding="UTF-8" standalone="yes"?>
<Relationships xmlns="http://schemas.openxmlformats.org/package/2006/relationships"><Relationship Id="rId1" Type="http://schemas.openxmlformats.org/officeDocument/2006/relationships/package" Target="../embeddings/_____Microsoft_Excel2.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hPercent val="100"/>
      <c:rotY val="190"/>
      <c:depthPercent val="100"/>
      <c:rAngAx val="0"/>
    </c:view3D>
    <c:floor>
      <c:thickness val="0"/>
      <c:spPr>
        <a:solidFill>
          <a:srgbClr val="C0C0C0"/>
        </a:solidFill>
        <a:ln w="3175">
          <a:solidFill>
            <a:srgbClr val="000000"/>
          </a:solidFill>
          <a:prstDash val="solid"/>
        </a:ln>
      </c:spPr>
    </c:floor>
    <c:sideWall>
      <c:thickness val="0"/>
      <c:spPr>
        <a:noFill/>
        <a:ln w="12700">
          <a:solidFill>
            <a:srgbClr val="000000"/>
          </a:solidFill>
          <a:prstDash val="sysDash"/>
        </a:ln>
      </c:spPr>
    </c:sideWall>
    <c:backWall>
      <c:thickness val="0"/>
      <c:spPr>
        <a:noFill/>
        <a:ln w="12700">
          <a:solidFill>
            <a:schemeClr val="tx1"/>
          </a:solidFill>
          <a:prstDash val="sysDash"/>
        </a:ln>
      </c:spPr>
    </c:backWall>
    <c:plotArea>
      <c:layout>
        <c:manualLayout>
          <c:layoutTarget val="inner"/>
          <c:xMode val="edge"/>
          <c:yMode val="edge"/>
          <c:x val="0.15580206086366333"/>
          <c:y val="2.7900767211790835E-2"/>
          <c:w val="0.83885902138258239"/>
          <c:h val="0.69215399757722595"/>
        </c:manualLayout>
      </c:layout>
      <c:bar3DChart>
        <c:barDir val="col"/>
        <c:grouping val="standard"/>
        <c:varyColors val="0"/>
        <c:dLbls>
          <c:showLegendKey val="0"/>
          <c:showVal val="1"/>
          <c:showCatName val="0"/>
          <c:showSerName val="0"/>
          <c:showPercent val="0"/>
          <c:showBubbleSize val="0"/>
        </c:dLbls>
        <c:gapWidth val="150"/>
        <c:shape val="box"/>
        <c:axId val="188108352"/>
        <c:axId val="188113448"/>
        <c:axId val="187792232"/>
      </c:bar3DChart>
      <c:catAx>
        <c:axId val="188108352"/>
        <c:scaling>
          <c:orientation val="minMax"/>
        </c:scaling>
        <c:delete val="0"/>
        <c:axPos val="b"/>
        <c:majorGridlines>
          <c:spPr>
            <a:ln w="2454">
              <a:solidFill>
                <a:srgbClr val="000000"/>
              </a:solidFill>
              <a:prstDash val="sysDash"/>
            </a:ln>
          </c:spPr>
        </c:majorGridlines>
        <c:numFmt formatCode="General" sourceLinked="1"/>
        <c:majorTickMark val="out"/>
        <c:minorTickMark val="none"/>
        <c:tickLblPos val="low"/>
        <c:spPr>
          <a:ln w="2454">
            <a:solidFill>
              <a:srgbClr val="000000"/>
            </a:solidFill>
            <a:prstDash val="solid"/>
          </a:ln>
        </c:spPr>
        <c:txPr>
          <a:bodyPr rot="0" vert="horz"/>
          <a:lstStyle/>
          <a:p>
            <a:pPr>
              <a:defRPr sz="1200" b="0" i="0" u="none" strike="noStrike" baseline="0">
                <a:solidFill>
                  <a:srgbClr val="000000"/>
                </a:solidFill>
                <a:latin typeface="Arial Cyr"/>
                <a:ea typeface="Arial Cyr"/>
                <a:cs typeface="Arial Cyr"/>
              </a:defRPr>
            </a:pPr>
            <a:endParaRPr lang="ru-RU"/>
          </a:p>
        </c:txPr>
        <c:crossAx val="188113448"/>
        <c:crosses val="autoZero"/>
        <c:auto val="1"/>
        <c:lblAlgn val="ctr"/>
        <c:lblOffset val="100"/>
        <c:tickLblSkip val="1"/>
        <c:tickMarkSkip val="1"/>
        <c:noMultiLvlLbl val="1"/>
      </c:catAx>
      <c:valAx>
        <c:axId val="188113448"/>
        <c:scaling>
          <c:orientation val="minMax"/>
          <c:max val="10"/>
          <c:min val="0"/>
        </c:scaling>
        <c:delete val="0"/>
        <c:axPos val="r"/>
        <c:majorGridlines>
          <c:spPr>
            <a:ln w="2454">
              <a:solidFill>
                <a:srgbClr val="000000"/>
              </a:solidFill>
              <a:prstDash val="sysDash"/>
            </a:ln>
          </c:spPr>
        </c:majorGridlines>
        <c:minorGridlines/>
        <c:title>
          <c:tx>
            <c:rich>
              <a:bodyPr/>
              <a:lstStyle/>
              <a:p>
                <a:pPr>
                  <a:defRPr sz="1082" b="0" i="0" u="none" strike="noStrike" baseline="0">
                    <a:solidFill>
                      <a:srgbClr val="000000"/>
                    </a:solidFill>
                    <a:latin typeface="Arial Cyr"/>
                    <a:ea typeface="Arial Cyr"/>
                    <a:cs typeface="Arial Cyr"/>
                  </a:defRPr>
                </a:pPr>
                <a:r>
                  <a:rPr lang="ru-RU" dirty="0" smtClean="0"/>
                  <a:t>Ед.</a:t>
                </a:r>
                <a:endParaRPr lang="ru-RU" dirty="0"/>
              </a:p>
            </c:rich>
          </c:tx>
          <c:layout>
            <c:manualLayout>
              <c:xMode val="edge"/>
              <c:yMode val="edge"/>
              <c:x val="0.37122488677064863"/>
              <c:y val="0.32608343428225317"/>
            </c:manualLayout>
          </c:layout>
          <c:overlay val="0"/>
          <c:spPr>
            <a:noFill/>
            <a:ln w="19632">
              <a:noFill/>
            </a:ln>
          </c:spPr>
        </c:title>
        <c:numFmt formatCode="0" sourceLinked="0"/>
        <c:majorTickMark val="out"/>
        <c:minorTickMark val="in"/>
        <c:tickLblPos val="nextTo"/>
        <c:spPr>
          <a:ln w="2454">
            <a:solidFill>
              <a:srgbClr val="000000"/>
            </a:solidFill>
            <a:prstDash val="solid"/>
          </a:ln>
        </c:spPr>
        <c:txPr>
          <a:bodyPr rot="0" vert="horz"/>
          <a:lstStyle/>
          <a:p>
            <a:pPr>
              <a:defRPr sz="1200" b="0" i="0" u="none" strike="noStrike" baseline="0">
                <a:solidFill>
                  <a:srgbClr val="000000"/>
                </a:solidFill>
                <a:latin typeface="Arial Cyr"/>
                <a:ea typeface="Arial Cyr"/>
                <a:cs typeface="Arial Cyr"/>
              </a:defRPr>
            </a:pPr>
            <a:endParaRPr lang="ru-RU"/>
          </a:p>
        </c:txPr>
        <c:crossAx val="188108352"/>
        <c:crosses val="autoZero"/>
        <c:crossBetween val="between"/>
        <c:majorUnit val="10"/>
      </c:valAx>
      <c:serAx>
        <c:axId val="187792232"/>
        <c:scaling>
          <c:orientation val="minMax"/>
        </c:scaling>
        <c:delete val="1"/>
        <c:axPos val="b"/>
        <c:majorGridlines>
          <c:spPr>
            <a:ln w="2454">
              <a:solidFill>
                <a:srgbClr val="000000"/>
              </a:solidFill>
              <a:prstDash val="sysDash"/>
            </a:ln>
          </c:spPr>
        </c:majorGridlines>
        <c:majorTickMark val="out"/>
        <c:minorTickMark val="none"/>
        <c:tickLblPos val="nextTo"/>
        <c:crossAx val="188113448"/>
        <c:crosses val="autoZero"/>
      </c:serAx>
    </c:plotArea>
    <c:legend>
      <c:legendPos val="r"/>
      <c:layout>
        <c:manualLayout>
          <c:xMode val="edge"/>
          <c:yMode val="edge"/>
          <c:x val="0.36352299263910093"/>
          <c:y val="0.68543609933373717"/>
          <c:w val="0.35277930504812693"/>
          <c:h val="0.22482031092267313"/>
        </c:manualLayout>
      </c:layout>
      <c:overlay val="0"/>
      <c:spPr>
        <a:noFill/>
        <a:ln w="19632">
          <a:noFill/>
        </a:ln>
      </c:spPr>
      <c:txPr>
        <a:bodyPr/>
        <a:lstStyle/>
        <a:p>
          <a:pPr>
            <a:defRPr sz="993" b="0" i="0" u="none" strike="noStrike" baseline="0">
              <a:solidFill>
                <a:srgbClr val="000000"/>
              </a:solidFill>
              <a:latin typeface="Arial Cyr"/>
              <a:ea typeface="Arial Cyr"/>
              <a:cs typeface="Arial Cyr"/>
            </a:defRPr>
          </a:pPr>
          <a:endParaRPr lang="ru-RU"/>
        </a:p>
      </c:txPr>
    </c:legend>
    <c:plotVisOnly val="1"/>
    <c:dispBlanksAs val="gap"/>
    <c:showDLblsOverMax val="0"/>
  </c:chart>
  <c:spPr>
    <a:noFill/>
    <a:ln>
      <a:noFill/>
    </a:ln>
  </c:spPr>
  <c:txPr>
    <a:bodyPr/>
    <a:lstStyle/>
    <a:p>
      <a:pPr>
        <a:defRPr sz="773" b="0" i="0" u="none" strike="noStrike" baseline="0">
          <a:solidFill>
            <a:srgbClr val="000000"/>
          </a:solidFill>
          <a:latin typeface="Arial Cyr"/>
          <a:ea typeface="Arial Cyr"/>
          <a:cs typeface="Arial Cyr"/>
        </a:defRPr>
      </a:pPr>
      <a:endParaRPr lang="ru-RU"/>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hPercent val="100"/>
      <c:rotY val="190"/>
      <c:depthPercent val="100"/>
      <c:rAngAx val="0"/>
    </c:view3D>
    <c:floor>
      <c:thickness val="0"/>
      <c:spPr>
        <a:solidFill>
          <a:srgbClr val="C0C0C0"/>
        </a:solidFill>
        <a:ln w="3175">
          <a:solidFill>
            <a:srgbClr val="000000"/>
          </a:solidFill>
          <a:prstDash val="solid"/>
        </a:ln>
      </c:spPr>
    </c:floor>
    <c:sideWall>
      <c:thickness val="0"/>
      <c:spPr>
        <a:noFill/>
        <a:ln w="12700">
          <a:solidFill>
            <a:srgbClr val="000000"/>
          </a:solidFill>
          <a:prstDash val="sysDash"/>
        </a:ln>
      </c:spPr>
    </c:sideWall>
    <c:backWall>
      <c:thickness val="0"/>
      <c:spPr>
        <a:noFill/>
        <a:ln w="12700">
          <a:solidFill>
            <a:schemeClr val="tx1"/>
          </a:solidFill>
          <a:prstDash val="sysDash"/>
        </a:ln>
      </c:spPr>
    </c:backWall>
    <c:plotArea>
      <c:layout>
        <c:manualLayout>
          <c:layoutTarget val="inner"/>
          <c:xMode val="edge"/>
          <c:yMode val="edge"/>
          <c:x val="0.15580206086366333"/>
          <c:y val="2.7900767211790835E-2"/>
          <c:w val="0.83885902138258239"/>
          <c:h val="0.69215399757722595"/>
        </c:manualLayout>
      </c:layout>
      <c:bar3DChart>
        <c:barDir val="col"/>
        <c:grouping val="standard"/>
        <c:varyColors val="0"/>
        <c:dLbls>
          <c:showLegendKey val="0"/>
          <c:showVal val="1"/>
          <c:showCatName val="0"/>
          <c:showSerName val="0"/>
          <c:showPercent val="0"/>
          <c:showBubbleSize val="0"/>
        </c:dLbls>
        <c:gapWidth val="150"/>
        <c:shape val="box"/>
        <c:axId val="188108744"/>
        <c:axId val="188114624"/>
        <c:axId val="187795624"/>
      </c:bar3DChart>
      <c:catAx>
        <c:axId val="188108744"/>
        <c:scaling>
          <c:orientation val="minMax"/>
        </c:scaling>
        <c:delete val="0"/>
        <c:axPos val="b"/>
        <c:majorGridlines>
          <c:spPr>
            <a:ln w="2454">
              <a:solidFill>
                <a:srgbClr val="000000"/>
              </a:solidFill>
              <a:prstDash val="sysDash"/>
            </a:ln>
          </c:spPr>
        </c:majorGridlines>
        <c:numFmt formatCode="General" sourceLinked="1"/>
        <c:majorTickMark val="out"/>
        <c:minorTickMark val="none"/>
        <c:tickLblPos val="low"/>
        <c:spPr>
          <a:ln w="2454">
            <a:solidFill>
              <a:srgbClr val="000000"/>
            </a:solidFill>
            <a:prstDash val="solid"/>
          </a:ln>
        </c:spPr>
        <c:txPr>
          <a:bodyPr rot="0" vert="horz"/>
          <a:lstStyle/>
          <a:p>
            <a:pPr>
              <a:defRPr sz="1200" b="0" i="0" u="none" strike="noStrike" baseline="0">
                <a:solidFill>
                  <a:srgbClr val="000000"/>
                </a:solidFill>
                <a:latin typeface="Arial Cyr"/>
                <a:ea typeface="Arial Cyr"/>
                <a:cs typeface="Arial Cyr"/>
              </a:defRPr>
            </a:pPr>
            <a:endParaRPr lang="ru-RU"/>
          </a:p>
        </c:txPr>
        <c:crossAx val="188114624"/>
        <c:crosses val="autoZero"/>
        <c:auto val="1"/>
        <c:lblAlgn val="ctr"/>
        <c:lblOffset val="100"/>
        <c:tickLblSkip val="1"/>
        <c:tickMarkSkip val="1"/>
        <c:noMultiLvlLbl val="1"/>
      </c:catAx>
      <c:valAx>
        <c:axId val="188114624"/>
        <c:scaling>
          <c:orientation val="minMax"/>
          <c:max val="10"/>
          <c:min val="0"/>
        </c:scaling>
        <c:delete val="0"/>
        <c:axPos val="r"/>
        <c:majorGridlines>
          <c:spPr>
            <a:ln w="2454">
              <a:solidFill>
                <a:srgbClr val="000000"/>
              </a:solidFill>
              <a:prstDash val="sysDash"/>
            </a:ln>
          </c:spPr>
        </c:majorGridlines>
        <c:minorGridlines/>
        <c:title>
          <c:tx>
            <c:rich>
              <a:bodyPr/>
              <a:lstStyle/>
              <a:p>
                <a:pPr>
                  <a:defRPr sz="1082" b="0" i="0" u="none" strike="noStrike" baseline="0">
                    <a:solidFill>
                      <a:srgbClr val="000000"/>
                    </a:solidFill>
                    <a:latin typeface="Arial Cyr"/>
                    <a:ea typeface="Arial Cyr"/>
                    <a:cs typeface="Arial Cyr"/>
                  </a:defRPr>
                </a:pPr>
                <a:r>
                  <a:rPr lang="ru-RU" dirty="0" smtClean="0"/>
                  <a:t>Ед.</a:t>
                </a:r>
                <a:endParaRPr lang="ru-RU" dirty="0"/>
              </a:p>
            </c:rich>
          </c:tx>
          <c:layout>
            <c:manualLayout>
              <c:xMode val="edge"/>
              <c:yMode val="edge"/>
              <c:x val="0.37122488677064863"/>
              <c:y val="0.32608343428225317"/>
            </c:manualLayout>
          </c:layout>
          <c:overlay val="0"/>
          <c:spPr>
            <a:noFill/>
            <a:ln w="19632">
              <a:noFill/>
            </a:ln>
          </c:spPr>
        </c:title>
        <c:numFmt formatCode="0" sourceLinked="0"/>
        <c:majorTickMark val="out"/>
        <c:minorTickMark val="in"/>
        <c:tickLblPos val="nextTo"/>
        <c:spPr>
          <a:ln w="2454">
            <a:solidFill>
              <a:srgbClr val="000000"/>
            </a:solidFill>
            <a:prstDash val="solid"/>
          </a:ln>
        </c:spPr>
        <c:txPr>
          <a:bodyPr rot="0" vert="horz"/>
          <a:lstStyle/>
          <a:p>
            <a:pPr>
              <a:defRPr sz="1200" b="0" i="0" u="none" strike="noStrike" baseline="0">
                <a:solidFill>
                  <a:srgbClr val="000000"/>
                </a:solidFill>
                <a:latin typeface="Arial Cyr"/>
                <a:ea typeface="Arial Cyr"/>
                <a:cs typeface="Arial Cyr"/>
              </a:defRPr>
            </a:pPr>
            <a:endParaRPr lang="ru-RU"/>
          </a:p>
        </c:txPr>
        <c:crossAx val="188108744"/>
        <c:crosses val="autoZero"/>
        <c:crossBetween val="between"/>
        <c:majorUnit val="10"/>
      </c:valAx>
      <c:serAx>
        <c:axId val="187795624"/>
        <c:scaling>
          <c:orientation val="minMax"/>
        </c:scaling>
        <c:delete val="1"/>
        <c:axPos val="b"/>
        <c:majorGridlines>
          <c:spPr>
            <a:ln w="2454">
              <a:solidFill>
                <a:srgbClr val="000000"/>
              </a:solidFill>
              <a:prstDash val="sysDash"/>
            </a:ln>
          </c:spPr>
        </c:majorGridlines>
        <c:majorTickMark val="out"/>
        <c:minorTickMark val="none"/>
        <c:tickLblPos val="nextTo"/>
        <c:crossAx val="188114624"/>
        <c:crosses val="autoZero"/>
      </c:serAx>
    </c:plotArea>
    <c:legend>
      <c:legendPos val="r"/>
      <c:layout>
        <c:manualLayout>
          <c:xMode val="edge"/>
          <c:yMode val="edge"/>
          <c:x val="0.36352299263910093"/>
          <c:y val="0.68543609933373717"/>
          <c:w val="0.35277930504812693"/>
          <c:h val="0.22482031092267313"/>
        </c:manualLayout>
      </c:layout>
      <c:overlay val="0"/>
      <c:spPr>
        <a:noFill/>
        <a:ln w="19632">
          <a:noFill/>
        </a:ln>
      </c:spPr>
      <c:txPr>
        <a:bodyPr/>
        <a:lstStyle/>
        <a:p>
          <a:pPr>
            <a:defRPr sz="993" b="0" i="0" u="none" strike="noStrike" baseline="0">
              <a:solidFill>
                <a:srgbClr val="000000"/>
              </a:solidFill>
              <a:latin typeface="Arial Cyr"/>
              <a:ea typeface="Arial Cyr"/>
              <a:cs typeface="Arial Cyr"/>
            </a:defRPr>
          </a:pPr>
          <a:endParaRPr lang="ru-RU"/>
        </a:p>
      </c:txPr>
    </c:legend>
    <c:plotVisOnly val="1"/>
    <c:dispBlanksAs val="gap"/>
    <c:showDLblsOverMax val="0"/>
  </c:chart>
  <c:spPr>
    <a:noFill/>
    <a:ln>
      <a:noFill/>
    </a:ln>
  </c:spPr>
  <c:txPr>
    <a:bodyPr/>
    <a:lstStyle/>
    <a:p>
      <a:pPr>
        <a:defRPr sz="773" b="0" i="0" u="none" strike="noStrike" baseline="0">
          <a:solidFill>
            <a:srgbClr val="000000"/>
          </a:solidFill>
          <a:latin typeface="Arial Cyr"/>
          <a:ea typeface="Arial Cyr"/>
          <a:cs typeface="Arial Cyr"/>
        </a:defRPr>
      </a:pPr>
      <a:endParaRPr lang="ru-RU"/>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45659" cy="496491"/>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50443" y="0"/>
            <a:ext cx="2945659" cy="496491"/>
          </a:xfrm>
          <a:prstGeom prst="rect">
            <a:avLst/>
          </a:prstGeom>
        </p:spPr>
        <p:txBody>
          <a:bodyPr vert="horz" lIns="91440" tIns="45720" rIns="91440" bIns="45720" rtlCol="0"/>
          <a:lstStyle>
            <a:lvl1pPr algn="r">
              <a:defRPr sz="1200"/>
            </a:lvl1pPr>
          </a:lstStyle>
          <a:p>
            <a:fld id="{F4EC8CB7-5F9F-4DD4-BF09-22985053AA72}" type="datetimeFigureOut">
              <a:rPr lang="ru-RU" smtClean="0"/>
              <a:t>08.07.2026</a:t>
            </a:fld>
            <a:endParaRPr lang="ru-RU"/>
          </a:p>
        </p:txBody>
      </p:sp>
      <p:sp>
        <p:nvSpPr>
          <p:cNvPr id="4" name="Образ слайда 3"/>
          <p:cNvSpPr>
            <a:spLocks noGrp="1" noRot="1" noChangeAspect="1"/>
          </p:cNvSpPr>
          <p:nvPr>
            <p:ph type="sldImg" idx="2"/>
          </p:nvPr>
        </p:nvSpPr>
        <p:spPr>
          <a:xfrm>
            <a:off x="915988" y="744538"/>
            <a:ext cx="4965700" cy="3724275"/>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79768" y="4716661"/>
            <a:ext cx="5438140" cy="4468416"/>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9431599"/>
            <a:ext cx="2945659" cy="496491"/>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50443" y="9431599"/>
            <a:ext cx="2945659" cy="496491"/>
          </a:xfrm>
          <a:prstGeom prst="rect">
            <a:avLst/>
          </a:prstGeom>
        </p:spPr>
        <p:txBody>
          <a:bodyPr vert="horz" lIns="91440" tIns="45720" rIns="91440" bIns="45720" rtlCol="0" anchor="b"/>
          <a:lstStyle>
            <a:lvl1pPr algn="r">
              <a:defRPr sz="1200"/>
            </a:lvl1pPr>
          </a:lstStyle>
          <a:p>
            <a:fld id="{B70C3A14-AD90-463F-8110-76C7144E8C73}" type="slidenum">
              <a:rPr lang="ru-RU" smtClean="0"/>
              <a:t>‹#›</a:t>
            </a:fld>
            <a:endParaRPr lang="ru-RU"/>
          </a:p>
        </p:txBody>
      </p:sp>
    </p:spTree>
    <p:extLst>
      <p:ext uri="{BB962C8B-B14F-4D97-AF65-F5344CB8AC3E}">
        <p14:creationId xmlns:p14="http://schemas.microsoft.com/office/powerpoint/2010/main" val="24013460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B70C3A14-AD90-463F-8110-76C7144E8C73}" type="slidenum">
              <a:rPr lang="ru-RU" smtClean="0"/>
              <a:t>1</a:t>
            </a:fld>
            <a:endParaRPr lang="ru-RU" dirty="0"/>
          </a:p>
        </p:txBody>
      </p:sp>
    </p:spTree>
    <p:extLst>
      <p:ext uri="{BB962C8B-B14F-4D97-AF65-F5344CB8AC3E}">
        <p14:creationId xmlns:p14="http://schemas.microsoft.com/office/powerpoint/2010/main" val="29699160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B70C3A14-AD90-463F-8110-76C7144E8C73}" type="slidenum">
              <a:rPr lang="ru-RU" smtClean="0"/>
              <a:t>10</a:t>
            </a:fld>
            <a:endParaRPr lang="ru-RU"/>
          </a:p>
        </p:txBody>
      </p:sp>
    </p:spTree>
    <p:extLst>
      <p:ext uri="{BB962C8B-B14F-4D97-AF65-F5344CB8AC3E}">
        <p14:creationId xmlns:p14="http://schemas.microsoft.com/office/powerpoint/2010/main" val="172579582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B70C3A14-AD90-463F-8110-76C7144E8C73}" type="slidenum">
              <a:rPr lang="ru-RU" smtClean="0"/>
              <a:t>11</a:t>
            </a:fld>
            <a:endParaRPr lang="ru-RU"/>
          </a:p>
        </p:txBody>
      </p:sp>
    </p:spTree>
    <p:extLst>
      <p:ext uri="{BB962C8B-B14F-4D97-AF65-F5344CB8AC3E}">
        <p14:creationId xmlns:p14="http://schemas.microsoft.com/office/powerpoint/2010/main" val="11901802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B70C3A14-AD90-463F-8110-76C7144E8C73}" type="slidenum">
              <a:rPr lang="ru-RU" smtClean="0"/>
              <a:t>12</a:t>
            </a:fld>
            <a:endParaRPr lang="ru-RU"/>
          </a:p>
        </p:txBody>
      </p:sp>
    </p:spTree>
    <p:extLst>
      <p:ext uri="{BB962C8B-B14F-4D97-AF65-F5344CB8AC3E}">
        <p14:creationId xmlns:p14="http://schemas.microsoft.com/office/powerpoint/2010/main" val="673315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B70C3A14-AD90-463F-8110-76C7144E8C73}" type="slidenum">
              <a:rPr lang="ru-RU" smtClean="0"/>
              <a:t>2</a:t>
            </a:fld>
            <a:endParaRPr lang="ru-RU" dirty="0"/>
          </a:p>
        </p:txBody>
      </p:sp>
    </p:spTree>
    <p:extLst>
      <p:ext uri="{BB962C8B-B14F-4D97-AF65-F5344CB8AC3E}">
        <p14:creationId xmlns:p14="http://schemas.microsoft.com/office/powerpoint/2010/main" val="28982729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ru-RU" dirty="0" smtClean="0"/>
          </a:p>
          <a:p>
            <a:endParaRPr lang="ru-RU" dirty="0"/>
          </a:p>
        </p:txBody>
      </p:sp>
      <p:sp>
        <p:nvSpPr>
          <p:cNvPr id="4" name="Номер слайда 3"/>
          <p:cNvSpPr>
            <a:spLocks noGrp="1"/>
          </p:cNvSpPr>
          <p:nvPr>
            <p:ph type="sldNum" sz="quarter" idx="10"/>
          </p:nvPr>
        </p:nvSpPr>
        <p:spPr/>
        <p:txBody>
          <a:bodyPr/>
          <a:lstStyle/>
          <a:p>
            <a:fld id="{B70C3A14-AD90-463F-8110-76C7144E8C73}" type="slidenum">
              <a:rPr lang="ru-RU" smtClean="0"/>
              <a:t>3</a:t>
            </a:fld>
            <a:endParaRPr lang="ru-RU"/>
          </a:p>
        </p:txBody>
      </p:sp>
    </p:spTree>
    <p:extLst>
      <p:ext uri="{BB962C8B-B14F-4D97-AF65-F5344CB8AC3E}">
        <p14:creationId xmlns:p14="http://schemas.microsoft.com/office/powerpoint/2010/main" val="32485125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ru-RU" dirty="0" smtClean="0"/>
          </a:p>
          <a:p>
            <a:endParaRPr lang="ru-RU" dirty="0"/>
          </a:p>
        </p:txBody>
      </p:sp>
      <p:sp>
        <p:nvSpPr>
          <p:cNvPr id="4" name="Номер слайда 3"/>
          <p:cNvSpPr>
            <a:spLocks noGrp="1"/>
          </p:cNvSpPr>
          <p:nvPr>
            <p:ph type="sldNum" sz="quarter" idx="10"/>
          </p:nvPr>
        </p:nvSpPr>
        <p:spPr/>
        <p:txBody>
          <a:bodyPr/>
          <a:lstStyle/>
          <a:p>
            <a:fld id="{B70C3A14-AD90-463F-8110-76C7144E8C73}" type="slidenum">
              <a:rPr lang="ru-RU" smtClean="0"/>
              <a:t>4</a:t>
            </a:fld>
            <a:endParaRPr lang="ru-RU"/>
          </a:p>
        </p:txBody>
      </p:sp>
    </p:spTree>
    <p:extLst>
      <p:ext uri="{BB962C8B-B14F-4D97-AF65-F5344CB8AC3E}">
        <p14:creationId xmlns:p14="http://schemas.microsoft.com/office/powerpoint/2010/main" val="2819759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B70C3A14-AD90-463F-8110-76C7144E8C73}" type="slidenum">
              <a:rPr lang="ru-RU" smtClean="0"/>
              <a:t>5</a:t>
            </a:fld>
            <a:endParaRPr lang="ru-RU"/>
          </a:p>
        </p:txBody>
      </p:sp>
    </p:spTree>
    <p:extLst>
      <p:ext uri="{BB962C8B-B14F-4D97-AF65-F5344CB8AC3E}">
        <p14:creationId xmlns:p14="http://schemas.microsoft.com/office/powerpoint/2010/main" val="1846408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B70C3A14-AD90-463F-8110-76C7144E8C73}" type="slidenum">
              <a:rPr lang="ru-RU" smtClean="0"/>
              <a:t>6</a:t>
            </a:fld>
            <a:endParaRPr lang="ru-RU"/>
          </a:p>
        </p:txBody>
      </p:sp>
    </p:spTree>
    <p:extLst>
      <p:ext uri="{BB962C8B-B14F-4D97-AF65-F5344CB8AC3E}">
        <p14:creationId xmlns:p14="http://schemas.microsoft.com/office/powerpoint/2010/main" val="13975230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B70C3A14-AD90-463F-8110-76C7144E8C73}" type="slidenum">
              <a:rPr lang="ru-RU" smtClean="0"/>
              <a:t>7</a:t>
            </a:fld>
            <a:endParaRPr lang="ru-RU"/>
          </a:p>
        </p:txBody>
      </p:sp>
    </p:spTree>
    <p:extLst>
      <p:ext uri="{BB962C8B-B14F-4D97-AF65-F5344CB8AC3E}">
        <p14:creationId xmlns:p14="http://schemas.microsoft.com/office/powerpoint/2010/main" val="6765478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B70C3A14-AD90-463F-8110-76C7144E8C73}" type="slidenum">
              <a:rPr lang="ru-RU" smtClean="0"/>
              <a:t>8</a:t>
            </a:fld>
            <a:endParaRPr lang="ru-RU"/>
          </a:p>
        </p:txBody>
      </p:sp>
    </p:spTree>
    <p:extLst>
      <p:ext uri="{BB962C8B-B14F-4D97-AF65-F5344CB8AC3E}">
        <p14:creationId xmlns:p14="http://schemas.microsoft.com/office/powerpoint/2010/main" val="251473198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B70C3A14-AD90-463F-8110-76C7144E8C73}" type="slidenum">
              <a:rPr lang="ru-RU" smtClean="0"/>
              <a:t>9</a:t>
            </a:fld>
            <a:endParaRPr lang="ru-RU"/>
          </a:p>
        </p:txBody>
      </p:sp>
    </p:spTree>
    <p:extLst>
      <p:ext uri="{BB962C8B-B14F-4D97-AF65-F5344CB8AC3E}">
        <p14:creationId xmlns:p14="http://schemas.microsoft.com/office/powerpoint/2010/main" val="39944220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86352098-7E15-4FDB-8FD6-4C69421ED116}" type="datetimeFigureOut">
              <a:rPr lang="ru-RU" smtClean="0"/>
              <a:t>08.07.2026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F1A2299-2FE8-4261-8345-8489DC359BA6}" type="slidenum">
              <a:rPr lang="ru-RU" smtClean="0"/>
              <a:t>‹#›</a:t>
            </a:fld>
            <a:endParaRPr lang="ru-RU"/>
          </a:p>
        </p:txBody>
      </p:sp>
    </p:spTree>
    <p:extLst>
      <p:ext uri="{BB962C8B-B14F-4D97-AF65-F5344CB8AC3E}">
        <p14:creationId xmlns:p14="http://schemas.microsoft.com/office/powerpoint/2010/main" val="39571740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86352098-7E15-4FDB-8FD6-4C69421ED116}" type="datetimeFigureOut">
              <a:rPr lang="ru-RU" smtClean="0"/>
              <a:t>08.07.2026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F1A2299-2FE8-4261-8345-8489DC359BA6}" type="slidenum">
              <a:rPr lang="ru-RU" smtClean="0"/>
              <a:t>‹#›</a:t>
            </a:fld>
            <a:endParaRPr lang="ru-RU"/>
          </a:p>
        </p:txBody>
      </p:sp>
    </p:spTree>
    <p:extLst>
      <p:ext uri="{BB962C8B-B14F-4D97-AF65-F5344CB8AC3E}">
        <p14:creationId xmlns:p14="http://schemas.microsoft.com/office/powerpoint/2010/main" val="952223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86352098-7E15-4FDB-8FD6-4C69421ED116}" type="datetimeFigureOut">
              <a:rPr lang="ru-RU" smtClean="0"/>
              <a:t>08.07.2026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F1A2299-2FE8-4261-8345-8489DC359BA6}" type="slidenum">
              <a:rPr lang="ru-RU" smtClean="0"/>
              <a:t>‹#›</a:t>
            </a:fld>
            <a:endParaRPr lang="ru-RU"/>
          </a:p>
        </p:txBody>
      </p:sp>
    </p:spTree>
    <p:extLst>
      <p:ext uri="{BB962C8B-B14F-4D97-AF65-F5344CB8AC3E}">
        <p14:creationId xmlns:p14="http://schemas.microsoft.com/office/powerpoint/2010/main" val="22243702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86352098-7E15-4FDB-8FD6-4C69421ED116}" type="datetimeFigureOut">
              <a:rPr lang="ru-RU" smtClean="0"/>
              <a:t>08.07.2026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F1A2299-2FE8-4261-8345-8489DC359BA6}" type="slidenum">
              <a:rPr lang="ru-RU" smtClean="0"/>
              <a:t>‹#›</a:t>
            </a:fld>
            <a:endParaRPr lang="ru-RU"/>
          </a:p>
        </p:txBody>
      </p:sp>
    </p:spTree>
    <p:extLst>
      <p:ext uri="{BB962C8B-B14F-4D97-AF65-F5344CB8AC3E}">
        <p14:creationId xmlns:p14="http://schemas.microsoft.com/office/powerpoint/2010/main" val="41693883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86352098-7E15-4FDB-8FD6-4C69421ED116}" type="datetimeFigureOut">
              <a:rPr lang="ru-RU" smtClean="0"/>
              <a:t>08.07.2026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F1A2299-2FE8-4261-8345-8489DC359BA6}" type="slidenum">
              <a:rPr lang="ru-RU" smtClean="0"/>
              <a:t>‹#›</a:t>
            </a:fld>
            <a:endParaRPr lang="ru-RU"/>
          </a:p>
        </p:txBody>
      </p:sp>
    </p:spTree>
    <p:extLst>
      <p:ext uri="{BB962C8B-B14F-4D97-AF65-F5344CB8AC3E}">
        <p14:creationId xmlns:p14="http://schemas.microsoft.com/office/powerpoint/2010/main" val="1076136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86352098-7E15-4FDB-8FD6-4C69421ED116}" type="datetimeFigureOut">
              <a:rPr lang="ru-RU" smtClean="0"/>
              <a:t>08.07.2026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F1A2299-2FE8-4261-8345-8489DC359BA6}" type="slidenum">
              <a:rPr lang="ru-RU" smtClean="0"/>
              <a:t>‹#›</a:t>
            </a:fld>
            <a:endParaRPr lang="ru-RU"/>
          </a:p>
        </p:txBody>
      </p:sp>
    </p:spTree>
    <p:extLst>
      <p:ext uri="{BB962C8B-B14F-4D97-AF65-F5344CB8AC3E}">
        <p14:creationId xmlns:p14="http://schemas.microsoft.com/office/powerpoint/2010/main" val="42240300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86352098-7E15-4FDB-8FD6-4C69421ED116}" type="datetimeFigureOut">
              <a:rPr lang="ru-RU" smtClean="0"/>
              <a:t>08.07.2026</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1F1A2299-2FE8-4261-8345-8489DC359BA6}" type="slidenum">
              <a:rPr lang="ru-RU" smtClean="0"/>
              <a:t>‹#›</a:t>
            </a:fld>
            <a:endParaRPr lang="ru-RU"/>
          </a:p>
        </p:txBody>
      </p:sp>
    </p:spTree>
    <p:extLst>
      <p:ext uri="{BB962C8B-B14F-4D97-AF65-F5344CB8AC3E}">
        <p14:creationId xmlns:p14="http://schemas.microsoft.com/office/powerpoint/2010/main" val="6092469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86352098-7E15-4FDB-8FD6-4C69421ED116}" type="datetimeFigureOut">
              <a:rPr lang="ru-RU" smtClean="0"/>
              <a:t>08.07.2026</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1F1A2299-2FE8-4261-8345-8489DC359BA6}" type="slidenum">
              <a:rPr lang="ru-RU" smtClean="0"/>
              <a:t>‹#›</a:t>
            </a:fld>
            <a:endParaRPr lang="ru-RU"/>
          </a:p>
        </p:txBody>
      </p:sp>
    </p:spTree>
    <p:extLst>
      <p:ext uri="{BB962C8B-B14F-4D97-AF65-F5344CB8AC3E}">
        <p14:creationId xmlns:p14="http://schemas.microsoft.com/office/powerpoint/2010/main" val="3074370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86352098-7E15-4FDB-8FD6-4C69421ED116}" type="datetimeFigureOut">
              <a:rPr lang="ru-RU" smtClean="0"/>
              <a:t>08.07.2026</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1F1A2299-2FE8-4261-8345-8489DC359BA6}" type="slidenum">
              <a:rPr lang="ru-RU" smtClean="0"/>
              <a:t>‹#›</a:t>
            </a:fld>
            <a:endParaRPr lang="ru-RU"/>
          </a:p>
        </p:txBody>
      </p:sp>
    </p:spTree>
    <p:extLst>
      <p:ext uri="{BB962C8B-B14F-4D97-AF65-F5344CB8AC3E}">
        <p14:creationId xmlns:p14="http://schemas.microsoft.com/office/powerpoint/2010/main" val="40920080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86352098-7E15-4FDB-8FD6-4C69421ED116}" type="datetimeFigureOut">
              <a:rPr lang="ru-RU" smtClean="0"/>
              <a:t>08.07.2026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F1A2299-2FE8-4261-8345-8489DC359BA6}" type="slidenum">
              <a:rPr lang="ru-RU" smtClean="0"/>
              <a:t>‹#›</a:t>
            </a:fld>
            <a:endParaRPr lang="ru-RU"/>
          </a:p>
        </p:txBody>
      </p:sp>
    </p:spTree>
    <p:extLst>
      <p:ext uri="{BB962C8B-B14F-4D97-AF65-F5344CB8AC3E}">
        <p14:creationId xmlns:p14="http://schemas.microsoft.com/office/powerpoint/2010/main" val="40615276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86352098-7E15-4FDB-8FD6-4C69421ED116}" type="datetimeFigureOut">
              <a:rPr lang="ru-RU" smtClean="0"/>
              <a:t>08.07.2026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F1A2299-2FE8-4261-8345-8489DC359BA6}" type="slidenum">
              <a:rPr lang="ru-RU" smtClean="0"/>
              <a:t>‹#›</a:t>
            </a:fld>
            <a:endParaRPr lang="ru-RU"/>
          </a:p>
        </p:txBody>
      </p:sp>
    </p:spTree>
    <p:extLst>
      <p:ext uri="{BB962C8B-B14F-4D97-AF65-F5344CB8AC3E}">
        <p14:creationId xmlns:p14="http://schemas.microsoft.com/office/powerpoint/2010/main" val="21546883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352098-7E15-4FDB-8FD6-4C69421ED116}" type="datetimeFigureOut">
              <a:rPr lang="ru-RU" smtClean="0"/>
              <a:t>08.07.2026</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1A2299-2FE8-4261-8345-8489DC359BA6}" type="slidenum">
              <a:rPr lang="ru-RU" smtClean="0"/>
              <a:t>‹#›</a:t>
            </a:fld>
            <a:endParaRPr lang="ru-RU"/>
          </a:p>
        </p:txBody>
      </p:sp>
    </p:spTree>
    <p:extLst>
      <p:ext uri="{BB962C8B-B14F-4D97-AF65-F5344CB8AC3E}">
        <p14:creationId xmlns:p14="http://schemas.microsoft.com/office/powerpoint/2010/main" val="21118425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notesSlide" Target="../notesSlides/notesSlide10.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image" Target="../media/image21.jpe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 Id="rId5" Type="http://schemas.openxmlformats.org/officeDocument/2006/relationships/image" Target="../media/image22.jpeg"/><Relationship Id="rId4" Type="http://schemas.openxmlformats.org/officeDocument/2006/relationships/chart" Target="../charts/chart1.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 Id="rId5" Type="http://schemas.openxmlformats.org/officeDocument/2006/relationships/image" Target="../media/image23.jpeg"/><Relationship Id="rId4" Type="http://schemas.openxmlformats.org/officeDocument/2006/relationships/chart" Target="../charts/char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5.xml"/><Relationship Id="rId1" Type="http://schemas.openxmlformats.org/officeDocument/2006/relationships/slideLayout" Target="../slideLayouts/slideLayout7.xml"/><Relationship Id="rId5" Type="http://schemas.openxmlformats.org/officeDocument/2006/relationships/image" Target="../media/image1.png"/><Relationship Id="rId4" Type="http://schemas.openxmlformats.org/officeDocument/2006/relationships/image" Target="../media/image11.jpeg"/></Relationships>
</file>

<file path=ppt/slides/_rels/slide6.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image" Target="../media/image13.jpeg"/></Relationships>
</file>

<file path=ppt/slides/_rels/slide7.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image" Target="../media/image15.jpeg"/></Relationships>
</file>

<file path=ppt/slides/_rels/slide8.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image" Target="../media/image17.png"/><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openxmlformats.org/officeDocument/2006/relationships/image" Target="../media/image19.png"/><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34897" y="7937"/>
            <a:ext cx="9144000" cy="6869347"/>
          </a:xfrm>
          <a:prstGeom prst="rect">
            <a:avLst/>
          </a:prstGeom>
          <a:solidFill>
            <a:srgbClr val="2444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6" name="AutoShape 2" descr="https://dom.tyumen-city.ru/files/informer/img/2017/03/5c1d242910429.jpg"/>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dirty="0"/>
          </a:p>
        </p:txBody>
      </p:sp>
      <p:sp>
        <p:nvSpPr>
          <p:cNvPr id="7" name="Прямоугольник 6"/>
          <p:cNvSpPr/>
          <p:nvPr/>
        </p:nvSpPr>
        <p:spPr>
          <a:xfrm>
            <a:off x="9053" y="1916832"/>
            <a:ext cx="9100050" cy="1815882"/>
          </a:xfrm>
          <a:prstGeom prst="rect">
            <a:avLst/>
          </a:prstGeom>
        </p:spPr>
        <p:txBody>
          <a:bodyPr wrap="square">
            <a:spAutoFit/>
          </a:bodyPr>
          <a:lstStyle/>
          <a:p>
            <a:pPr algn="ctr"/>
            <a:r>
              <a:rPr lang="ru-RU" sz="2800" b="1" dirty="0">
                <a:solidFill>
                  <a:schemeClr val="bg1"/>
                </a:solidFill>
                <a:latin typeface="Arial" pitchFamily="34" charset="0"/>
                <a:cs typeface="Arial" pitchFamily="34" charset="0"/>
              </a:rPr>
              <a:t>ОБЗОР МАТЕРИАЛОВ</a:t>
            </a:r>
          </a:p>
          <a:p>
            <a:pPr algn="ctr"/>
            <a:r>
              <a:rPr lang="ru-RU" sz="2800" b="1" dirty="0">
                <a:solidFill>
                  <a:schemeClr val="bg1"/>
                </a:solidFill>
                <a:latin typeface="Arial" pitchFamily="34" charset="0"/>
                <a:cs typeface="Arial" pitchFamily="34" charset="0"/>
              </a:rPr>
              <a:t>по противоправным деяниям, </a:t>
            </a:r>
            <a:endParaRPr lang="ru-RU" sz="2800" b="1" dirty="0" smtClean="0">
              <a:solidFill>
                <a:schemeClr val="bg1"/>
              </a:solidFill>
              <a:latin typeface="Arial" pitchFamily="34" charset="0"/>
              <a:cs typeface="Arial" pitchFamily="34" charset="0"/>
            </a:endParaRPr>
          </a:p>
          <a:p>
            <a:pPr algn="ctr"/>
            <a:r>
              <a:rPr lang="ru-RU" sz="2800" b="1" dirty="0" smtClean="0">
                <a:solidFill>
                  <a:schemeClr val="bg1"/>
                </a:solidFill>
                <a:latin typeface="Arial" pitchFamily="34" charset="0"/>
                <a:cs typeface="Arial" pitchFamily="34" charset="0"/>
              </a:rPr>
              <a:t>совершаемым </a:t>
            </a:r>
            <a:r>
              <a:rPr lang="ru-RU" sz="2800" b="1" dirty="0">
                <a:solidFill>
                  <a:schemeClr val="bg1"/>
                </a:solidFill>
                <a:latin typeface="Arial" pitchFamily="34" charset="0"/>
                <a:cs typeface="Arial" pitchFamily="34" charset="0"/>
              </a:rPr>
              <a:t>с использованием</a:t>
            </a:r>
          </a:p>
          <a:p>
            <a:pPr algn="ctr"/>
            <a:r>
              <a:rPr lang="ru-RU" sz="2800" b="1" dirty="0">
                <a:solidFill>
                  <a:schemeClr val="bg1"/>
                </a:solidFill>
                <a:latin typeface="Arial" pitchFamily="34" charset="0"/>
                <a:cs typeface="Arial" pitchFamily="34" charset="0"/>
              </a:rPr>
              <a:t>информационно-коммуникационных </a:t>
            </a:r>
            <a:r>
              <a:rPr lang="ru-RU" sz="2800" b="1" dirty="0" smtClean="0">
                <a:solidFill>
                  <a:schemeClr val="bg1"/>
                </a:solidFill>
                <a:latin typeface="Arial" pitchFamily="34" charset="0"/>
                <a:cs typeface="Arial" pitchFamily="34" charset="0"/>
              </a:rPr>
              <a:t>технологий</a:t>
            </a:r>
            <a:endParaRPr lang="ru-RU" sz="2800" b="1" dirty="0">
              <a:solidFill>
                <a:schemeClr val="bg1"/>
              </a:solidFill>
              <a:latin typeface="Arial" pitchFamily="34" charset="0"/>
              <a:cs typeface="Arial" pitchFamily="34" charset="0"/>
            </a:endParaRPr>
          </a:p>
        </p:txBody>
      </p:sp>
      <p:sp>
        <p:nvSpPr>
          <p:cNvPr id="8" name="Подзаголовок 2"/>
          <p:cNvSpPr txBox="1">
            <a:spLocks/>
          </p:cNvSpPr>
          <p:nvPr/>
        </p:nvSpPr>
        <p:spPr>
          <a:xfrm>
            <a:off x="0" y="6331024"/>
            <a:ext cx="9144000" cy="9144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ru-RU" sz="1400" dirty="0">
                <a:solidFill>
                  <a:schemeClr val="bg1"/>
                </a:solidFill>
                <a:latin typeface="Arial" pitchFamily="34" charset="0"/>
                <a:cs typeface="Arial" pitchFamily="34" charset="0"/>
              </a:rPr>
              <a:t>Тюмень, </a:t>
            </a:r>
            <a:r>
              <a:rPr lang="ru-RU" sz="1400" dirty="0" smtClean="0">
                <a:solidFill>
                  <a:schemeClr val="bg1"/>
                </a:solidFill>
                <a:latin typeface="Arial" pitchFamily="34" charset="0"/>
                <a:cs typeface="Arial" pitchFamily="34" charset="0"/>
              </a:rPr>
              <a:t>2026</a:t>
            </a:r>
            <a:endParaRPr lang="ru-RU" sz="1400" dirty="0">
              <a:solidFill>
                <a:schemeClr val="bg1"/>
              </a:solidFill>
              <a:latin typeface="Arial" pitchFamily="34" charset="0"/>
              <a:cs typeface="Arial" pitchFamily="34" charset="0"/>
            </a:endParaRPr>
          </a:p>
        </p:txBody>
      </p:sp>
      <p:pic>
        <p:nvPicPr>
          <p:cNvPr id="2" name="Рисунок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53" y="6616616"/>
            <a:ext cx="9144000" cy="243677"/>
          </a:xfrm>
          <a:prstGeom prst="rect">
            <a:avLst/>
          </a:prstGeom>
        </p:spPr>
      </p:pic>
    </p:spTree>
    <p:extLst>
      <p:ext uri="{BB962C8B-B14F-4D97-AF65-F5344CB8AC3E}">
        <p14:creationId xmlns:p14="http://schemas.microsoft.com/office/powerpoint/2010/main" val="243154840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2" descr="Picture background"/>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5901" y="739994"/>
            <a:ext cx="2303851" cy="1464870"/>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2" descr="Picture backgroun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455191" y="1014889"/>
            <a:ext cx="1103974" cy="1042190"/>
          </a:xfrm>
          <a:prstGeom prst="rect">
            <a:avLst/>
          </a:prstGeom>
          <a:noFill/>
          <a:extLst>
            <a:ext uri="{909E8E84-426E-40DD-AFC4-6F175D3DCCD1}">
              <a14:hiddenFill xmlns:a14="http://schemas.microsoft.com/office/drawing/2010/main">
                <a:solidFill>
                  <a:srgbClr val="FFFFFF"/>
                </a:solidFill>
              </a14:hiddenFill>
            </a:ext>
          </a:extLst>
        </p:spPr>
      </p:pic>
      <p:sp>
        <p:nvSpPr>
          <p:cNvPr id="4" name="Прямоугольник 3"/>
          <p:cNvSpPr/>
          <p:nvPr/>
        </p:nvSpPr>
        <p:spPr>
          <a:xfrm>
            <a:off x="0" y="0"/>
            <a:ext cx="9144000" cy="662446"/>
          </a:xfrm>
          <a:prstGeom prst="rect">
            <a:avLst/>
          </a:prstGeom>
          <a:solidFill>
            <a:srgbClr val="2444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6" name="AutoShape 2" descr="https://dom.tyumen-city.ru/files/informer/img/2017/03/5c1d242910429.jpg"/>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dirty="0"/>
          </a:p>
        </p:txBody>
      </p:sp>
      <p:sp>
        <p:nvSpPr>
          <p:cNvPr id="2" name="Заголовок 1"/>
          <p:cNvSpPr>
            <a:spLocks noGrp="1"/>
          </p:cNvSpPr>
          <p:nvPr>
            <p:ph type="ctrTitle"/>
          </p:nvPr>
        </p:nvSpPr>
        <p:spPr>
          <a:xfrm>
            <a:off x="0" y="-27384"/>
            <a:ext cx="9143999" cy="648072"/>
          </a:xfrm>
        </p:spPr>
        <p:txBody>
          <a:bodyPr>
            <a:noAutofit/>
          </a:bodyPr>
          <a:lstStyle/>
          <a:p>
            <a:r>
              <a:rPr lang="ru-RU" sz="1600" b="1" dirty="0" smtClean="0">
                <a:solidFill>
                  <a:schemeClr val="bg1"/>
                </a:solidFill>
                <a:latin typeface="Arial" pitchFamily="34" charset="0"/>
                <a:cs typeface="Arial" pitchFamily="34" charset="0"/>
              </a:rPr>
              <a:t>ОБЗОР </a:t>
            </a:r>
            <a:r>
              <a:rPr lang="ru-RU" sz="1600" b="1" dirty="0">
                <a:solidFill>
                  <a:schemeClr val="bg1"/>
                </a:solidFill>
                <a:latin typeface="Arial" pitchFamily="34" charset="0"/>
                <a:cs typeface="Arial" pitchFamily="34" charset="0"/>
              </a:rPr>
              <a:t>МАТЕРИАЛОВ ИЗ СМИ, </a:t>
            </a:r>
            <a:r>
              <a:rPr lang="ru-RU" sz="1600" b="1" dirty="0" smtClean="0">
                <a:solidFill>
                  <a:schemeClr val="bg1"/>
                </a:solidFill>
                <a:latin typeface="Arial" pitchFamily="34" charset="0"/>
                <a:cs typeface="Arial" pitchFamily="34" charset="0"/>
              </a:rPr>
              <a:t>МЕССЕНДЖЕРОВ</a:t>
            </a:r>
            <a:br>
              <a:rPr lang="ru-RU" sz="1600" b="1" dirty="0" smtClean="0">
                <a:solidFill>
                  <a:schemeClr val="bg1"/>
                </a:solidFill>
                <a:latin typeface="Arial" pitchFamily="34" charset="0"/>
                <a:cs typeface="Arial" pitchFamily="34" charset="0"/>
              </a:rPr>
            </a:br>
            <a:r>
              <a:rPr lang="ru-RU" sz="1600" b="1" dirty="0" smtClean="0">
                <a:solidFill>
                  <a:schemeClr val="bg1"/>
                </a:solidFill>
                <a:latin typeface="Arial" pitchFamily="34" charset="0"/>
                <a:cs typeface="Arial" pitchFamily="34" charset="0"/>
              </a:rPr>
              <a:t>                                                                                                                                     на </a:t>
            </a:r>
            <a:r>
              <a:rPr lang="ru-RU" sz="1600" b="1" dirty="0" smtClean="0">
                <a:solidFill>
                  <a:schemeClr val="bg1"/>
                </a:solidFill>
                <a:latin typeface="Arial" pitchFamily="34" charset="0"/>
                <a:cs typeface="Arial" pitchFamily="34" charset="0"/>
              </a:rPr>
              <a:t>19</a:t>
            </a:r>
            <a:r>
              <a:rPr lang="ru-RU" sz="1600" b="1" dirty="0" smtClean="0">
                <a:solidFill>
                  <a:schemeClr val="bg1"/>
                </a:solidFill>
                <a:latin typeface="Arial" pitchFamily="34" charset="0"/>
                <a:cs typeface="Arial" pitchFamily="34" charset="0"/>
              </a:rPr>
              <a:t>.06.2026</a:t>
            </a:r>
            <a:endParaRPr lang="ru-RU" sz="1600" b="1" dirty="0">
              <a:solidFill>
                <a:schemeClr val="bg1"/>
              </a:solidFill>
              <a:latin typeface="Arial" pitchFamily="34" charset="0"/>
              <a:cs typeface="Arial" pitchFamily="34" charset="0"/>
            </a:endParaRPr>
          </a:p>
        </p:txBody>
      </p:sp>
      <p:pic>
        <p:nvPicPr>
          <p:cNvPr id="28" name="Рисунок 2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6641707"/>
            <a:ext cx="9144000" cy="243677"/>
          </a:xfrm>
          <a:prstGeom prst="rect">
            <a:avLst/>
          </a:prstGeom>
        </p:spPr>
      </p:pic>
      <p:sp>
        <p:nvSpPr>
          <p:cNvPr id="3" name="AutoShape 8" descr="C:\Users\PC124\Downloads\diploma.webp"/>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dirty="0"/>
          </a:p>
        </p:txBody>
      </p:sp>
      <p:sp>
        <p:nvSpPr>
          <p:cNvPr id="7" name="AutoShape 20" descr="Picture background"/>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dirty="0"/>
          </a:p>
        </p:txBody>
      </p:sp>
      <p:sp>
        <p:nvSpPr>
          <p:cNvPr id="22" name="TextBox 21"/>
          <p:cNvSpPr txBox="1"/>
          <p:nvPr/>
        </p:nvSpPr>
        <p:spPr>
          <a:xfrm>
            <a:off x="8748464" y="6505599"/>
            <a:ext cx="432048" cy="307777"/>
          </a:xfrm>
          <a:prstGeom prst="rect">
            <a:avLst/>
          </a:prstGeom>
          <a:noFill/>
        </p:spPr>
        <p:txBody>
          <a:bodyPr wrap="square" rtlCol="0">
            <a:spAutoFit/>
          </a:bodyPr>
          <a:lstStyle/>
          <a:p>
            <a:r>
              <a:rPr lang="ru-RU" sz="1400" b="1" dirty="0" smtClean="0">
                <a:latin typeface="Arial" pitchFamily="34" charset="0"/>
                <a:cs typeface="Arial" pitchFamily="34" charset="0"/>
              </a:rPr>
              <a:t>10</a:t>
            </a:r>
            <a:endParaRPr lang="ru-RU" sz="1400" b="1" dirty="0">
              <a:latin typeface="Arial" pitchFamily="34" charset="0"/>
              <a:cs typeface="Arial" pitchFamily="34" charset="0"/>
            </a:endParaRPr>
          </a:p>
        </p:txBody>
      </p:sp>
      <p:sp>
        <p:nvSpPr>
          <p:cNvPr id="12" name="Rectangle 10"/>
          <p:cNvSpPr>
            <a:spLocks noChangeArrowheads="1"/>
          </p:cNvSpPr>
          <p:nvPr/>
        </p:nvSpPr>
        <p:spPr bwMode="auto">
          <a:xfrm>
            <a:off x="434975" y="2125133"/>
            <a:ext cx="8288088" cy="4516574"/>
          </a:xfrm>
          <a:prstGeom prst="rect">
            <a:avLst/>
          </a:prstGeom>
          <a:gradFill rotWithShape="1">
            <a:gsLst>
              <a:gs pos="0">
                <a:schemeClr val="bg1"/>
              </a:gs>
              <a:gs pos="100000">
                <a:srgbClr val="99CCFF"/>
              </a:gs>
            </a:gsLst>
            <a:path path="rect">
              <a:fillToRect l="50000" t="50000" r="50000" b="50000"/>
            </a:path>
          </a:gradFill>
          <a:ln w="9525">
            <a:solidFill>
              <a:schemeClr val="tx1"/>
            </a:solidFill>
            <a:miter lim="800000"/>
            <a:headEnd/>
            <a:tailEnd/>
          </a:ln>
        </p:spPr>
        <p:txBody>
          <a:bodyPr lIns="18000" rIns="18000" anchor="ctr"/>
          <a:lstStyle/>
          <a:p>
            <a:pPr indent="355600" algn="just"/>
            <a:r>
              <a:rPr lang="ru-RU" sz="1600" b="1" dirty="0">
                <a:latin typeface="Arial" panose="020B0604020202020204" pitchFamily="34" charset="0"/>
                <a:cs typeface="Arial" panose="020B0604020202020204" pitchFamily="34" charset="0"/>
              </a:rPr>
              <a:t>На «</a:t>
            </a:r>
            <a:r>
              <a:rPr lang="ru-RU" sz="1600" b="1" dirty="0" err="1">
                <a:latin typeface="Arial" panose="020B0604020202020204" pitchFamily="34" charset="0"/>
                <a:cs typeface="Arial" panose="020B0604020202020204" pitchFamily="34" charset="0"/>
              </a:rPr>
              <a:t>Госуслугах</a:t>
            </a:r>
            <a:r>
              <a:rPr lang="ru-RU" sz="1600" b="1" dirty="0">
                <a:latin typeface="Arial" panose="020B0604020202020204" pitchFamily="34" charset="0"/>
                <a:cs typeface="Arial" panose="020B0604020202020204" pitchFamily="34" charset="0"/>
              </a:rPr>
              <a:t>» появится «тревожная кнопка» для борьбы с мошенниками</a:t>
            </a:r>
          </a:p>
          <a:p>
            <a:pPr indent="355600" algn="just"/>
            <a:r>
              <a:rPr lang="ru-RU" sz="1400" dirty="0">
                <a:latin typeface="Arial" panose="020B0604020202020204" pitchFamily="34" charset="0"/>
                <a:cs typeface="Arial" panose="020B0604020202020204" pitchFamily="34" charset="0"/>
              </a:rPr>
              <a:t>Госдума приняла во втором и третьем чтениях второй пакет мер для борьбы с мошенниками. Среди прочего на портале «</a:t>
            </a:r>
            <a:r>
              <a:rPr lang="ru-RU" sz="1400" dirty="0" err="1">
                <a:latin typeface="Arial" panose="020B0604020202020204" pitchFamily="34" charset="0"/>
                <a:cs typeface="Arial" panose="020B0604020202020204" pitchFamily="34" charset="0"/>
              </a:rPr>
              <a:t>Госуслуги</a:t>
            </a:r>
            <a:r>
              <a:rPr lang="ru-RU" sz="1400" dirty="0">
                <a:latin typeface="Arial" panose="020B0604020202020204" pitchFamily="34" charset="0"/>
                <a:cs typeface="Arial" panose="020B0604020202020204" pitchFamily="34" charset="0"/>
              </a:rPr>
              <a:t>» появится сервис «красной кнопки». Ей следует воспользоваться, чтобы оперативно приостановить дистанционные денежные операции, если человек заподозрил, что стал жертвой мошенников.</a:t>
            </a:r>
          </a:p>
          <a:p>
            <a:pPr indent="355600" algn="just"/>
            <a:r>
              <a:rPr lang="ru-RU" sz="1400" dirty="0">
                <a:latin typeface="Arial" panose="020B0604020202020204" pitchFamily="34" charset="0"/>
                <a:cs typeface="Arial" panose="020B0604020202020204" pitchFamily="34" charset="0"/>
              </a:rPr>
              <a:t>«Мошенники — преступники. И наша с вами задача — поставить заслон тем, кто пытается искусственный интеллект и другие новые возможности использовать для обмана граждан», — заявил спикер Госдумы Вячеслав Володин на пленарном заседании.</a:t>
            </a:r>
          </a:p>
          <a:p>
            <a:pPr indent="355600" algn="just"/>
            <a:r>
              <a:rPr lang="ru-RU" sz="1400" dirty="0">
                <a:latin typeface="Arial" panose="020B0604020202020204" pitchFamily="34" charset="0"/>
                <a:cs typeface="Arial" panose="020B0604020202020204" pitchFamily="34" charset="0"/>
              </a:rPr>
              <a:t>Закон также вводит маркировку международных звонков и позволяет устанавливать </a:t>
            </a:r>
            <a:r>
              <a:rPr lang="ru-RU" sz="1400" dirty="0" err="1">
                <a:latin typeface="Arial" panose="020B0604020202020204" pitchFamily="34" charset="0"/>
                <a:cs typeface="Arial" panose="020B0604020202020204" pitchFamily="34" charset="0"/>
              </a:rPr>
              <a:t>самозапрет</a:t>
            </a:r>
            <a:r>
              <a:rPr lang="ru-RU" sz="1400" dirty="0">
                <a:latin typeface="Arial" panose="020B0604020202020204" pitchFamily="34" charset="0"/>
                <a:cs typeface="Arial" panose="020B0604020202020204" pitchFamily="34" charset="0"/>
              </a:rPr>
              <a:t> на их получение. Родители смогут уведомлять операторов связи о том, что сим-карта используется несовершеннолетним.</a:t>
            </a:r>
          </a:p>
          <a:p>
            <a:pPr indent="355600" algn="just"/>
            <a:r>
              <a:rPr lang="ru-RU" sz="1400" dirty="0">
                <a:latin typeface="Arial" panose="020B0604020202020204" pitchFamily="34" charset="0"/>
                <a:cs typeface="Arial" panose="020B0604020202020204" pitchFamily="34" charset="0"/>
              </a:rPr>
              <a:t>Граждане будут обязаны сообщить мобильному оператору идентификационный номер своего мобильного телефона (IMEI) для внесения в договор об оказании услуг связи. Иначе они не будут предоставляться. Планируется создать единую базу данных идентификаторов.</a:t>
            </a:r>
          </a:p>
          <a:p>
            <a:pPr indent="355600" algn="just"/>
            <a:r>
              <a:rPr lang="ru-RU" sz="1400" dirty="0">
                <a:latin typeface="Arial" panose="020B0604020202020204" pitchFamily="34" charset="0"/>
                <a:cs typeface="Arial" panose="020B0604020202020204" pitchFamily="34" charset="0"/>
              </a:rPr>
              <a:t>Закон также вводит лимит в 20 банковских карт на человека. Кроме того, документ уточняет также условия использования виртуальных телефонных станций и абонентских терминалов пропуска трафика (сим-боксов).</a:t>
            </a:r>
          </a:p>
          <a:p>
            <a:pPr indent="355600" algn="just"/>
            <a:r>
              <a:rPr lang="ru-RU" sz="1400" dirty="0">
                <a:latin typeface="Arial" panose="020B0604020202020204" pitchFamily="34" charset="0"/>
                <a:cs typeface="Arial" panose="020B0604020202020204" pitchFamily="34" charset="0"/>
              </a:rPr>
              <a:t>Депутат Сергей Боярский добавил, что впервые заработает механизм возмещения ущерба от действий мошенников. Его будут компенсировать банки и сотовые операторы, если они не выполняют установленные законом меры противодействия.</a:t>
            </a:r>
          </a:p>
        </p:txBody>
      </p:sp>
      <p:sp>
        <p:nvSpPr>
          <p:cNvPr id="8" name="Прямоугольник 7"/>
          <p:cNvSpPr/>
          <p:nvPr/>
        </p:nvSpPr>
        <p:spPr>
          <a:xfrm>
            <a:off x="2286000" y="3105835"/>
            <a:ext cx="4572000" cy="646331"/>
          </a:xfrm>
          <a:prstGeom prst="rect">
            <a:avLst/>
          </a:prstGeom>
        </p:spPr>
        <p:txBody>
          <a:bodyPr>
            <a:spAutoFit/>
          </a:bodyPr>
          <a:lstStyle/>
          <a:p>
            <a:r>
              <a:rPr lang="ru-RU" dirty="0"/>
              <a:t/>
            </a:r>
            <a:br>
              <a:rPr lang="ru-RU" dirty="0"/>
            </a:br>
            <a:endParaRPr lang="ru-RU" dirty="0"/>
          </a:p>
        </p:txBody>
      </p:sp>
      <p:sp>
        <p:nvSpPr>
          <p:cNvPr id="13" name="AutoShape 8"/>
          <p:cNvSpPr>
            <a:spLocks noChangeArrowheads="1"/>
          </p:cNvSpPr>
          <p:nvPr/>
        </p:nvSpPr>
        <p:spPr bwMode="auto">
          <a:xfrm rot="5400000">
            <a:off x="4362662" y="-2234655"/>
            <a:ext cx="610139" cy="6678892"/>
          </a:xfrm>
          <a:prstGeom prst="homePlate">
            <a:avLst>
              <a:gd name="adj" fmla="val 100000"/>
            </a:avLst>
          </a:prstGeom>
          <a:gradFill rotWithShape="1">
            <a:gsLst>
              <a:gs pos="0">
                <a:schemeClr val="bg1"/>
              </a:gs>
              <a:gs pos="100000">
                <a:srgbClr val="99CCFF"/>
              </a:gs>
            </a:gsLst>
            <a:path path="rect">
              <a:fillToRect l="50000" t="50000" r="50000" b="50000"/>
            </a:path>
          </a:gradFill>
          <a:ln w="9525">
            <a:solidFill>
              <a:schemeClr val="tx1"/>
            </a:solidFill>
            <a:miter lim="800000"/>
            <a:headEnd/>
            <a:tailEnd/>
          </a:ln>
        </p:spPr>
        <p:txBody>
          <a:bodyPr vert="vert270" lIns="18000" rIns="18000" anchor="t" anchorCtr="0"/>
          <a:lstStyle/>
          <a:p>
            <a:pPr algn="ctr"/>
            <a:r>
              <a:rPr lang="ru-RU" sz="1600" b="1" dirty="0" smtClean="0">
                <a:latin typeface="Arial" panose="020B0604020202020204" pitchFamily="34" charset="0"/>
                <a:cs typeface="Arial" panose="020B0604020202020204" pitchFamily="34" charset="0"/>
              </a:rPr>
              <a:t>https</a:t>
            </a:r>
            <a:r>
              <a:rPr lang="ru-RU" sz="1600" b="1" dirty="0">
                <a:latin typeface="Arial" panose="020B0604020202020204" pitchFamily="34" charset="0"/>
                <a:cs typeface="Arial" panose="020B0604020202020204" pitchFamily="34" charset="0"/>
              </a:rPr>
              <a:t>://63.ru/text/world/2026/04/03/76345926/</a:t>
            </a:r>
          </a:p>
          <a:p>
            <a:pPr algn="ctr"/>
            <a:endParaRPr lang="ru-RU" sz="1600" b="1"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3547621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9144000" cy="764704"/>
          </a:xfrm>
          <a:prstGeom prst="rect">
            <a:avLst/>
          </a:prstGeom>
          <a:solidFill>
            <a:srgbClr val="2444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AutoShape 2" descr="https://dom.tyumen-city.ru/files/informer/img/2017/03/5c1d242910429.jpg"/>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 name="Заголовок 1"/>
          <p:cNvSpPr>
            <a:spLocks noGrp="1"/>
          </p:cNvSpPr>
          <p:nvPr>
            <p:ph type="ctrTitle"/>
          </p:nvPr>
        </p:nvSpPr>
        <p:spPr>
          <a:xfrm>
            <a:off x="1" y="0"/>
            <a:ext cx="9144000" cy="764704"/>
          </a:xfrm>
        </p:spPr>
        <p:txBody>
          <a:bodyPr>
            <a:noAutofit/>
          </a:bodyPr>
          <a:lstStyle/>
          <a:p>
            <a:r>
              <a:rPr lang="ru-RU" sz="1600" b="1">
                <a:solidFill>
                  <a:schemeClr val="bg1"/>
                </a:solidFill>
                <a:latin typeface="Arial" pitchFamily="34" charset="0"/>
                <a:cs typeface="Arial" pitchFamily="34" charset="0"/>
              </a:rPr>
              <a:t>Обзор материалов по противоправным деяниям, </a:t>
            </a:r>
            <a:br>
              <a:rPr lang="ru-RU" sz="1600" b="1">
                <a:solidFill>
                  <a:schemeClr val="bg1"/>
                </a:solidFill>
                <a:latin typeface="Arial" pitchFamily="34" charset="0"/>
                <a:cs typeface="Arial" pitchFamily="34" charset="0"/>
              </a:rPr>
            </a:br>
            <a:r>
              <a:rPr lang="ru-RU" sz="1600" b="1">
                <a:solidFill>
                  <a:schemeClr val="bg1"/>
                </a:solidFill>
                <a:latin typeface="Arial" pitchFamily="34" charset="0"/>
                <a:cs typeface="Arial" pitchFamily="34" charset="0"/>
              </a:rPr>
              <a:t>совершаемым с использованием информационно-коммуникационных технологий</a:t>
            </a:r>
            <a:endParaRPr lang="ru-RU" sz="1600" b="1" dirty="0">
              <a:solidFill>
                <a:schemeClr val="bg1"/>
              </a:solidFill>
              <a:latin typeface="Arial" pitchFamily="34" charset="0"/>
              <a:cs typeface="Arial" pitchFamily="34" charset="0"/>
            </a:endParaRPr>
          </a:p>
        </p:txBody>
      </p:sp>
      <p:pic>
        <p:nvPicPr>
          <p:cNvPr id="28" name="Рисунок 2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6614323"/>
            <a:ext cx="9144000" cy="243677"/>
          </a:xfrm>
          <a:prstGeom prst="rect">
            <a:avLst/>
          </a:prstGeom>
        </p:spPr>
      </p:pic>
      <p:sp>
        <p:nvSpPr>
          <p:cNvPr id="3" name="AutoShape 8" descr="C:\Users\PC124\Downloads\diploma.webp"/>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7" name="AutoShape 20" descr="Picture background"/>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graphicFrame>
        <p:nvGraphicFramePr>
          <p:cNvPr id="19" name="Объект 4"/>
          <p:cNvGraphicFramePr>
            <a:graphicFrameLocks noChangeAspect="1"/>
          </p:cNvGraphicFramePr>
          <p:nvPr>
            <p:extLst>
              <p:ext uri="{D42A27DB-BD31-4B8C-83A1-F6EECF244321}">
                <p14:modId xmlns:p14="http://schemas.microsoft.com/office/powerpoint/2010/main" val="2885716112"/>
              </p:ext>
            </p:extLst>
          </p:nvPr>
        </p:nvGraphicFramePr>
        <p:xfrm>
          <a:off x="-2700808" y="1916832"/>
          <a:ext cx="7657081" cy="3962400"/>
        </p:xfrm>
        <a:graphic>
          <a:graphicData uri="http://schemas.openxmlformats.org/drawingml/2006/chart">
            <c:chart xmlns:c="http://schemas.openxmlformats.org/drawingml/2006/chart" xmlns:r="http://schemas.openxmlformats.org/officeDocument/2006/relationships" r:id="rId4"/>
          </a:graphicData>
        </a:graphic>
      </p:graphicFrame>
      <p:sp>
        <p:nvSpPr>
          <p:cNvPr id="22" name="TextBox 21"/>
          <p:cNvSpPr txBox="1"/>
          <p:nvPr/>
        </p:nvSpPr>
        <p:spPr>
          <a:xfrm>
            <a:off x="8748464" y="6453336"/>
            <a:ext cx="463754" cy="307777"/>
          </a:xfrm>
          <a:prstGeom prst="rect">
            <a:avLst/>
          </a:prstGeom>
          <a:noFill/>
        </p:spPr>
        <p:txBody>
          <a:bodyPr wrap="square" rtlCol="0">
            <a:spAutoFit/>
          </a:bodyPr>
          <a:lstStyle/>
          <a:p>
            <a:r>
              <a:rPr lang="ru-RU" sz="1400" b="1" dirty="0" smtClean="0">
                <a:latin typeface="Arial" pitchFamily="34" charset="0"/>
                <a:cs typeface="Arial" pitchFamily="34" charset="0"/>
              </a:rPr>
              <a:t>11</a:t>
            </a:r>
            <a:endParaRPr lang="ru-RU" sz="1400" b="1" dirty="0">
              <a:latin typeface="Arial" pitchFamily="34" charset="0"/>
              <a:cs typeface="Arial" pitchFamily="34" charset="0"/>
            </a:endParaRPr>
          </a:p>
        </p:txBody>
      </p:sp>
      <p:pic>
        <p:nvPicPr>
          <p:cNvPr id="1026" name="Picture 2" descr="Picture background"/>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27585" y="1131540"/>
            <a:ext cx="7560839" cy="51777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0717723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9144000" cy="764704"/>
          </a:xfrm>
          <a:prstGeom prst="rect">
            <a:avLst/>
          </a:prstGeom>
          <a:solidFill>
            <a:srgbClr val="2444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AutoShape 2" descr="https://dom.tyumen-city.ru/files/informer/img/2017/03/5c1d242910429.jpg"/>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 name="Заголовок 1"/>
          <p:cNvSpPr>
            <a:spLocks noGrp="1"/>
          </p:cNvSpPr>
          <p:nvPr>
            <p:ph type="ctrTitle"/>
          </p:nvPr>
        </p:nvSpPr>
        <p:spPr>
          <a:xfrm>
            <a:off x="1" y="0"/>
            <a:ext cx="9144000" cy="764704"/>
          </a:xfrm>
        </p:spPr>
        <p:txBody>
          <a:bodyPr>
            <a:noAutofit/>
          </a:bodyPr>
          <a:lstStyle/>
          <a:p>
            <a:r>
              <a:rPr lang="ru-RU" sz="1600" b="1">
                <a:solidFill>
                  <a:schemeClr val="bg1"/>
                </a:solidFill>
                <a:latin typeface="Arial" pitchFamily="34" charset="0"/>
                <a:cs typeface="Arial" pitchFamily="34" charset="0"/>
              </a:rPr>
              <a:t>Обзор материалов по противоправным деяниям, </a:t>
            </a:r>
            <a:br>
              <a:rPr lang="ru-RU" sz="1600" b="1">
                <a:solidFill>
                  <a:schemeClr val="bg1"/>
                </a:solidFill>
                <a:latin typeface="Arial" pitchFamily="34" charset="0"/>
                <a:cs typeface="Arial" pitchFamily="34" charset="0"/>
              </a:rPr>
            </a:br>
            <a:r>
              <a:rPr lang="ru-RU" sz="1600" b="1">
                <a:solidFill>
                  <a:schemeClr val="bg1"/>
                </a:solidFill>
                <a:latin typeface="Arial" pitchFamily="34" charset="0"/>
                <a:cs typeface="Arial" pitchFamily="34" charset="0"/>
              </a:rPr>
              <a:t>совершаемым с использованием информационно-коммуникационных технологий</a:t>
            </a:r>
            <a:endParaRPr lang="ru-RU" sz="1600" b="1" dirty="0">
              <a:solidFill>
                <a:schemeClr val="bg1"/>
              </a:solidFill>
              <a:latin typeface="Arial" pitchFamily="34" charset="0"/>
              <a:cs typeface="Arial" pitchFamily="34" charset="0"/>
            </a:endParaRPr>
          </a:p>
        </p:txBody>
      </p:sp>
      <p:pic>
        <p:nvPicPr>
          <p:cNvPr id="28" name="Рисунок 2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6614323"/>
            <a:ext cx="9144000" cy="243677"/>
          </a:xfrm>
          <a:prstGeom prst="rect">
            <a:avLst/>
          </a:prstGeom>
        </p:spPr>
      </p:pic>
      <p:sp>
        <p:nvSpPr>
          <p:cNvPr id="3" name="AutoShape 8" descr="C:\Users\PC124\Downloads\diploma.webp"/>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7" name="AutoShape 20" descr="Picture background"/>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graphicFrame>
        <p:nvGraphicFramePr>
          <p:cNvPr id="19" name="Объект 4"/>
          <p:cNvGraphicFramePr>
            <a:graphicFrameLocks noChangeAspect="1"/>
          </p:cNvGraphicFramePr>
          <p:nvPr>
            <p:extLst/>
          </p:nvPr>
        </p:nvGraphicFramePr>
        <p:xfrm>
          <a:off x="-2700808" y="1916832"/>
          <a:ext cx="7657081" cy="3962400"/>
        </p:xfrm>
        <a:graphic>
          <a:graphicData uri="http://schemas.openxmlformats.org/drawingml/2006/chart">
            <c:chart xmlns:c="http://schemas.openxmlformats.org/drawingml/2006/chart" xmlns:r="http://schemas.openxmlformats.org/officeDocument/2006/relationships" r:id="rId4"/>
          </a:graphicData>
        </a:graphic>
      </p:graphicFrame>
      <p:sp>
        <p:nvSpPr>
          <p:cNvPr id="22" name="TextBox 21"/>
          <p:cNvSpPr txBox="1"/>
          <p:nvPr/>
        </p:nvSpPr>
        <p:spPr>
          <a:xfrm>
            <a:off x="8788766" y="6453336"/>
            <a:ext cx="463754" cy="307777"/>
          </a:xfrm>
          <a:prstGeom prst="rect">
            <a:avLst/>
          </a:prstGeom>
          <a:noFill/>
        </p:spPr>
        <p:txBody>
          <a:bodyPr wrap="square" rtlCol="0">
            <a:spAutoFit/>
          </a:bodyPr>
          <a:lstStyle/>
          <a:p>
            <a:r>
              <a:rPr lang="ru-RU" sz="1400" b="1" dirty="0" smtClean="0">
                <a:latin typeface="Arial" pitchFamily="34" charset="0"/>
                <a:cs typeface="Arial" pitchFamily="34" charset="0"/>
              </a:rPr>
              <a:t>1</a:t>
            </a:r>
            <a:r>
              <a:rPr lang="ru-RU" sz="1400" b="1" dirty="0">
                <a:latin typeface="Arial" pitchFamily="34" charset="0"/>
                <a:cs typeface="Arial" pitchFamily="34" charset="0"/>
              </a:rPr>
              <a:t>2</a:t>
            </a:r>
          </a:p>
        </p:txBody>
      </p:sp>
      <p:pic>
        <p:nvPicPr>
          <p:cNvPr id="5124" name="Picture 4" descr="Picture background"/>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25114" y="1340768"/>
            <a:ext cx="6775278" cy="45534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387959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Picture backgroun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648071"/>
            <a:ext cx="9144000" cy="6185049"/>
          </a:xfrm>
          <a:prstGeom prst="rect">
            <a:avLst/>
          </a:prstGeom>
          <a:noFill/>
          <a:extLst>
            <a:ext uri="{909E8E84-426E-40DD-AFC4-6F175D3DCCD1}">
              <a14:hiddenFill xmlns:a14="http://schemas.microsoft.com/office/drawing/2010/main">
                <a:solidFill>
                  <a:srgbClr val="FFFFFF"/>
                </a:solidFill>
              </a14:hiddenFill>
            </a:ext>
          </a:extLst>
        </p:spPr>
      </p:pic>
      <p:sp>
        <p:nvSpPr>
          <p:cNvPr id="4" name="Прямоугольник 3"/>
          <p:cNvSpPr/>
          <p:nvPr/>
        </p:nvSpPr>
        <p:spPr>
          <a:xfrm>
            <a:off x="0" y="0"/>
            <a:ext cx="9144000" cy="662446"/>
          </a:xfrm>
          <a:prstGeom prst="rect">
            <a:avLst/>
          </a:prstGeom>
          <a:solidFill>
            <a:srgbClr val="2444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6" name="AutoShape 2" descr="https://dom.tyumen-city.ru/files/informer/img/2017/03/5c1d242910429.jpg"/>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dirty="0"/>
          </a:p>
        </p:txBody>
      </p:sp>
      <p:sp>
        <p:nvSpPr>
          <p:cNvPr id="2" name="Заголовок 1"/>
          <p:cNvSpPr>
            <a:spLocks noGrp="1"/>
          </p:cNvSpPr>
          <p:nvPr>
            <p:ph type="ctrTitle"/>
          </p:nvPr>
        </p:nvSpPr>
        <p:spPr>
          <a:xfrm>
            <a:off x="0" y="-27384"/>
            <a:ext cx="9143999" cy="648072"/>
          </a:xfrm>
        </p:spPr>
        <p:txBody>
          <a:bodyPr>
            <a:noAutofit/>
          </a:bodyPr>
          <a:lstStyle/>
          <a:p>
            <a:pPr>
              <a:spcAft>
                <a:spcPts val="0"/>
              </a:spcAft>
            </a:pPr>
            <a:r>
              <a:rPr lang="ru-RU" sz="1600" b="1" dirty="0" smtClean="0">
                <a:solidFill>
                  <a:schemeClr val="bg1"/>
                </a:solidFill>
                <a:latin typeface="Arial" pitchFamily="34" charset="0"/>
                <a:cs typeface="Arial" pitchFamily="34" charset="0"/>
              </a:rPr>
              <a:t>Обзор материалов по </a:t>
            </a:r>
            <a:r>
              <a:rPr lang="ru-RU" sz="1600" b="1" dirty="0">
                <a:solidFill>
                  <a:schemeClr val="bg1"/>
                </a:solidFill>
                <a:latin typeface="Arial" pitchFamily="34" charset="0"/>
                <a:cs typeface="Arial" pitchFamily="34" charset="0"/>
              </a:rPr>
              <a:t>противоправным деяниям, </a:t>
            </a:r>
            <a:r>
              <a:rPr lang="ru-RU" sz="1600" b="1" dirty="0" smtClean="0">
                <a:solidFill>
                  <a:schemeClr val="bg1"/>
                </a:solidFill>
                <a:latin typeface="Arial" pitchFamily="34" charset="0"/>
                <a:cs typeface="Arial" pitchFamily="34" charset="0"/>
              </a:rPr>
              <a:t/>
            </a:r>
            <a:br>
              <a:rPr lang="ru-RU" sz="1600" b="1" dirty="0" smtClean="0">
                <a:solidFill>
                  <a:schemeClr val="bg1"/>
                </a:solidFill>
                <a:latin typeface="Arial" pitchFamily="34" charset="0"/>
                <a:cs typeface="Arial" pitchFamily="34" charset="0"/>
              </a:rPr>
            </a:br>
            <a:r>
              <a:rPr lang="ru-RU" sz="1600" b="1" dirty="0" smtClean="0">
                <a:solidFill>
                  <a:schemeClr val="bg1"/>
                </a:solidFill>
                <a:latin typeface="Arial" pitchFamily="34" charset="0"/>
                <a:cs typeface="Arial" pitchFamily="34" charset="0"/>
              </a:rPr>
              <a:t>совершаемым </a:t>
            </a:r>
            <a:r>
              <a:rPr lang="ru-RU" sz="1600" b="1" dirty="0">
                <a:solidFill>
                  <a:schemeClr val="bg1"/>
                </a:solidFill>
                <a:latin typeface="Arial" pitchFamily="34" charset="0"/>
                <a:cs typeface="Arial" pitchFamily="34" charset="0"/>
              </a:rPr>
              <a:t>с использованием информационно-коммуникационных технологий</a:t>
            </a:r>
          </a:p>
        </p:txBody>
      </p:sp>
      <p:pic>
        <p:nvPicPr>
          <p:cNvPr id="28" name="Рисунок 2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6614323"/>
            <a:ext cx="9144000" cy="243677"/>
          </a:xfrm>
          <a:prstGeom prst="rect">
            <a:avLst/>
          </a:prstGeom>
        </p:spPr>
      </p:pic>
      <p:sp>
        <p:nvSpPr>
          <p:cNvPr id="3" name="AutoShape 8" descr="C:\Users\PC124\Downloads\diploma.webp"/>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dirty="0"/>
          </a:p>
        </p:txBody>
      </p:sp>
      <p:sp>
        <p:nvSpPr>
          <p:cNvPr id="7" name="AutoShape 20" descr="Picture background"/>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dirty="0"/>
          </a:p>
        </p:txBody>
      </p:sp>
      <p:sp>
        <p:nvSpPr>
          <p:cNvPr id="22" name="TextBox 21"/>
          <p:cNvSpPr txBox="1"/>
          <p:nvPr/>
        </p:nvSpPr>
        <p:spPr>
          <a:xfrm>
            <a:off x="8823768" y="6453336"/>
            <a:ext cx="356744" cy="307777"/>
          </a:xfrm>
          <a:prstGeom prst="rect">
            <a:avLst/>
          </a:prstGeom>
          <a:noFill/>
        </p:spPr>
        <p:txBody>
          <a:bodyPr wrap="square" rtlCol="0">
            <a:spAutoFit/>
          </a:bodyPr>
          <a:lstStyle/>
          <a:p>
            <a:r>
              <a:rPr lang="ru-RU" sz="1400" b="1" dirty="0">
                <a:latin typeface="Arial" pitchFamily="34" charset="0"/>
                <a:cs typeface="Arial" pitchFamily="34" charset="0"/>
              </a:rPr>
              <a:t>2</a:t>
            </a:r>
          </a:p>
        </p:txBody>
      </p:sp>
      <p:sp>
        <p:nvSpPr>
          <p:cNvPr id="11" name="TextBox 10"/>
          <p:cNvSpPr txBox="1"/>
          <p:nvPr/>
        </p:nvSpPr>
        <p:spPr>
          <a:xfrm>
            <a:off x="612776" y="5459290"/>
            <a:ext cx="4895328" cy="954107"/>
          </a:xfrm>
          <a:prstGeom prst="rect">
            <a:avLst/>
          </a:prstGeom>
          <a:noFill/>
        </p:spPr>
        <p:txBody>
          <a:bodyPr wrap="square" rtlCol="0">
            <a:spAutoFit/>
          </a:bodyPr>
          <a:lstStyle/>
          <a:p>
            <a:pPr algn="ctr"/>
            <a:r>
              <a:rPr lang="ru-RU" sz="2800" b="1" dirty="0" smtClean="0">
                <a:solidFill>
                  <a:schemeClr val="accent6"/>
                </a:solidFill>
                <a:latin typeface="Arial" pitchFamily="34" charset="0"/>
                <a:cs typeface="Arial" pitchFamily="34" charset="0"/>
              </a:rPr>
              <a:t>«Предупрежден – </a:t>
            </a:r>
          </a:p>
          <a:p>
            <a:pPr algn="ctr"/>
            <a:r>
              <a:rPr lang="ru-RU" sz="2800" b="1" dirty="0" smtClean="0">
                <a:solidFill>
                  <a:schemeClr val="accent6"/>
                </a:solidFill>
                <a:latin typeface="Arial" pitchFamily="34" charset="0"/>
                <a:cs typeface="Arial" pitchFamily="34" charset="0"/>
              </a:rPr>
              <a:t>значит вооружён!!!»</a:t>
            </a:r>
            <a:endParaRPr lang="ru-RU" sz="2800" b="1" dirty="0">
              <a:solidFill>
                <a:schemeClr val="accent6"/>
              </a:solidFill>
              <a:latin typeface="Arial" pitchFamily="34" charset="0"/>
              <a:cs typeface="Arial" pitchFamily="34" charset="0"/>
            </a:endParaRPr>
          </a:p>
        </p:txBody>
      </p:sp>
    </p:spTree>
    <p:extLst>
      <p:ext uri="{BB962C8B-B14F-4D97-AF65-F5344CB8AC3E}">
        <p14:creationId xmlns:p14="http://schemas.microsoft.com/office/powerpoint/2010/main" val="109113687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Picture background"/>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432547" y="13065443"/>
            <a:ext cx="515236" cy="230544"/>
          </a:xfrm>
          <a:prstGeom prst="rect">
            <a:avLst/>
          </a:prstGeom>
          <a:noFill/>
          <a:extLst>
            <a:ext uri="{909E8E84-426E-40DD-AFC4-6F175D3DCCD1}">
              <a14:hiddenFill xmlns:a14="http://schemas.microsoft.com/office/drawing/2010/main">
                <a:solidFill>
                  <a:srgbClr val="FFFFFF"/>
                </a:solidFill>
              </a14:hiddenFill>
            </a:ext>
          </a:extLst>
        </p:spPr>
      </p:pic>
      <p:sp>
        <p:nvSpPr>
          <p:cNvPr id="4" name="Прямоугольник 3"/>
          <p:cNvSpPr/>
          <p:nvPr/>
        </p:nvSpPr>
        <p:spPr>
          <a:xfrm>
            <a:off x="0" y="0"/>
            <a:ext cx="9144000" cy="662446"/>
          </a:xfrm>
          <a:prstGeom prst="rect">
            <a:avLst/>
          </a:prstGeom>
          <a:solidFill>
            <a:srgbClr val="2444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6" name="AutoShape 2" descr="https://dom.tyumen-city.ru/files/informer/img/2017/03/5c1d242910429.jpg"/>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dirty="0"/>
          </a:p>
        </p:txBody>
      </p:sp>
      <p:sp>
        <p:nvSpPr>
          <p:cNvPr id="2" name="Заголовок 1"/>
          <p:cNvSpPr>
            <a:spLocks noGrp="1"/>
          </p:cNvSpPr>
          <p:nvPr>
            <p:ph type="ctrTitle"/>
          </p:nvPr>
        </p:nvSpPr>
        <p:spPr>
          <a:xfrm>
            <a:off x="0" y="-27384"/>
            <a:ext cx="9143999" cy="648072"/>
          </a:xfrm>
        </p:spPr>
        <p:txBody>
          <a:bodyPr>
            <a:noAutofit/>
          </a:bodyPr>
          <a:lstStyle/>
          <a:p>
            <a:pPr>
              <a:spcAft>
                <a:spcPts val="0"/>
              </a:spcAft>
            </a:pPr>
            <a:r>
              <a:rPr lang="ru-RU" sz="1600" b="1" dirty="0" smtClean="0">
                <a:solidFill>
                  <a:schemeClr val="bg1"/>
                </a:solidFill>
                <a:latin typeface="Arial" pitchFamily="34" charset="0"/>
                <a:cs typeface="Arial" pitchFamily="34" charset="0"/>
              </a:rPr>
              <a:t>Преступления в </a:t>
            </a:r>
            <a:r>
              <a:rPr lang="ru-RU" sz="1600" b="1" dirty="0">
                <a:solidFill>
                  <a:schemeClr val="bg1"/>
                </a:solidFill>
                <a:latin typeface="Arial" pitchFamily="34" charset="0"/>
                <a:cs typeface="Arial" pitchFamily="34" charset="0"/>
              </a:rPr>
              <a:t>информационно-коммуникационной </a:t>
            </a:r>
            <a:r>
              <a:rPr lang="ru-RU" sz="1600" b="1" dirty="0" smtClean="0">
                <a:solidFill>
                  <a:schemeClr val="bg1"/>
                </a:solidFill>
                <a:latin typeface="Arial" pitchFamily="34" charset="0"/>
                <a:cs typeface="Arial" pitchFamily="34" charset="0"/>
              </a:rPr>
              <a:t>сфере</a:t>
            </a:r>
            <a:endParaRPr lang="ru-RU" sz="1600" b="1" dirty="0">
              <a:solidFill>
                <a:schemeClr val="bg1"/>
              </a:solidFill>
              <a:latin typeface="Arial" pitchFamily="34" charset="0"/>
              <a:cs typeface="Arial" pitchFamily="34" charset="0"/>
            </a:endParaRPr>
          </a:p>
        </p:txBody>
      </p:sp>
      <p:pic>
        <p:nvPicPr>
          <p:cNvPr id="28" name="Рисунок 2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6614323"/>
            <a:ext cx="9144000" cy="243677"/>
          </a:xfrm>
          <a:prstGeom prst="rect">
            <a:avLst/>
          </a:prstGeom>
        </p:spPr>
      </p:pic>
      <p:sp>
        <p:nvSpPr>
          <p:cNvPr id="3" name="AutoShape 8" descr="C:\Users\PC124\Downloads\diploma.webp"/>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dirty="0"/>
          </a:p>
        </p:txBody>
      </p:sp>
      <p:sp>
        <p:nvSpPr>
          <p:cNvPr id="7" name="AutoShape 20" descr="Picture background"/>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dirty="0"/>
          </a:p>
        </p:txBody>
      </p:sp>
      <p:sp>
        <p:nvSpPr>
          <p:cNvPr id="22" name="TextBox 21"/>
          <p:cNvSpPr txBox="1"/>
          <p:nvPr/>
        </p:nvSpPr>
        <p:spPr>
          <a:xfrm>
            <a:off x="8823768" y="6494522"/>
            <a:ext cx="356744" cy="307777"/>
          </a:xfrm>
          <a:prstGeom prst="rect">
            <a:avLst/>
          </a:prstGeom>
          <a:noFill/>
        </p:spPr>
        <p:txBody>
          <a:bodyPr wrap="square" rtlCol="0">
            <a:spAutoFit/>
          </a:bodyPr>
          <a:lstStyle/>
          <a:p>
            <a:r>
              <a:rPr lang="ru-RU" sz="1400" b="1" dirty="0">
                <a:latin typeface="Arial" pitchFamily="34" charset="0"/>
                <a:cs typeface="Arial" pitchFamily="34" charset="0"/>
              </a:rPr>
              <a:t>3</a:t>
            </a:r>
          </a:p>
        </p:txBody>
      </p:sp>
      <p:sp>
        <p:nvSpPr>
          <p:cNvPr id="32" name="Rectangle 10"/>
          <p:cNvSpPr>
            <a:spLocks noChangeArrowheads="1"/>
          </p:cNvSpPr>
          <p:nvPr/>
        </p:nvSpPr>
        <p:spPr bwMode="auto">
          <a:xfrm>
            <a:off x="227583" y="836712"/>
            <a:ext cx="8664897" cy="4486158"/>
          </a:xfrm>
          <a:prstGeom prst="rect">
            <a:avLst/>
          </a:prstGeom>
          <a:gradFill rotWithShape="1">
            <a:gsLst>
              <a:gs pos="0">
                <a:schemeClr val="bg1"/>
              </a:gs>
              <a:gs pos="100000">
                <a:srgbClr val="99CCFF"/>
              </a:gs>
            </a:gsLst>
            <a:path path="rect">
              <a:fillToRect l="50000" t="50000" r="50000" b="50000"/>
            </a:path>
          </a:gradFill>
          <a:ln w="9525">
            <a:solidFill>
              <a:schemeClr val="tx1"/>
            </a:solidFill>
            <a:miter lim="800000"/>
            <a:headEnd/>
            <a:tailEnd/>
          </a:ln>
        </p:spPr>
        <p:txBody>
          <a:bodyPr lIns="18000" rIns="18000" anchor="ctr"/>
          <a:lstStyle/>
          <a:p>
            <a:pPr marL="92075" indent="268288" algn="just">
              <a:lnSpc>
                <a:spcPct val="90000"/>
              </a:lnSpc>
            </a:pPr>
            <a:r>
              <a:rPr lang="ru-RU" sz="1200" dirty="0">
                <a:latin typeface="Arial" panose="020B0604020202020204" pitchFamily="34" charset="0"/>
                <a:cs typeface="Arial" panose="020B0604020202020204" pitchFamily="34" charset="0"/>
              </a:rPr>
              <a:t>В Российской Федерации информационное общество характеризуется широким распространением и доступностью мобильных устройств, а также беспроводных технологий и сетей связи.</a:t>
            </a:r>
          </a:p>
          <a:p>
            <a:pPr marL="92075" indent="268288" algn="just">
              <a:lnSpc>
                <a:spcPct val="90000"/>
              </a:lnSpc>
            </a:pPr>
            <a:r>
              <a:rPr lang="ru-RU" sz="1200" b="1" dirty="0">
                <a:latin typeface="Arial" panose="020B0604020202020204" pitchFamily="34" charset="0"/>
                <a:cs typeface="Arial" panose="020B0604020202020204" pitchFamily="34" charset="0"/>
              </a:rPr>
              <a:t>Информационно-коммуникационные технологии </a:t>
            </a:r>
            <a:r>
              <a:rPr lang="ru-RU" sz="1200" dirty="0">
                <a:latin typeface="Arial" panose="020B0604020202020204" pitchFamily="34" charset="0"/>
                <a:cs typeface="Arial" panose="020B0604020202020204" pitchFamily="34" charset="0"/>
              </a:rPr>
              <a:t>стали частью современных управленческих систем практически во всех сферах жизни российского общества. Развитие инструментов финансового рынка, платежных систем, а также в целом </a:t>
            </a:r>
            <a:r>
              <a:rPr lang="ru-RU" sz="1200" dirty="0" err="1">
                <a:latin typeface="Arial" panose="020B0604020202020204" pitchFamily="34" charset="0"/>
                <a:cs typeface="Arial" panose="020B0604020202020204" pitchFamily="34" charset="0"/>
              </a:rPr>
              <a:t>цифровизация</a:t>
            </a:r>
            <a:r>
              <a:rPr lang="ru-RU" sz="1200" dirty="0">
                <a:latin typeface="Arial" panose="020B0604020202020204" pitchFamily="34" charset="0"/>
                <a:cs typeface="Arial" panose="020B0604020202020204" pitchFamily="34" charset="0"/>
              </a:rPr>
              <a:t> экономических процессов дали толчок к появлению специфических способов расчетов - электронных средств платежа и их использованию юридическими и физическими лицами для безналичных расчетов.</a:t>
            </a:r>
          </a:p>
          <a:p>
            <a:pPr marL="92075" indent="268288" algn="just">
              <a:lnSpc>
                <a:spcPct val="90000"/>
              </a:lnSpc>
            </a:pPr>
            <a:r>
              <a:rPr lang="ru-RU" sz="1200" dirty="0">
                <a:latin typeface="Arial" panose="020B0604020202020204" pitchFamily="34" charset="0"/>
                <a:cs typeface="Arial" panose="020B0604020202020204" pitchFamily="34" charset="0"/>
              </a:rPr>
              <a:t>Бесконтрольный оборот электронных средств платежа после их получения от кредитных организаций, создающий условия для их последующего использования в целях совершения незаконных действий, несет общественную опасность.</a:t>
            </a:r>
          </a:p>
          <a:p>
            <a:pPr marL="92075" indent="268288" algn="just">
              <a:lnSpc>
                <a:spcPct val="90000"/>
              </a:lnSpc>
            </a:pPr>
            <a:r>
              <a:rPr lang="ru-RU" sz="1200" dirty="0">
                <a:latin typeface="Arial" panose="020B0604020202020204" pitchFamily="34" charset="0"/>
                <a:cs typeface="Arial" panose="020B0604020202020204" pitchFamily="34" charset="0"/>
              </a:rPr>
              <a:t>Учитывая, что в Российской Федерации сформировалось информационное общество, в котором информация и уровень ее применения и доступности кардинальным образом влияют на экономические и социокультурные условия жизни граждан, злоумышленники также перестроились на совершение </a:t>
            </a:r>
            <a:r>
              <a:rPr lang="ru-RU" sz="1200" b="1" dirty="0">
                <a:latin typeface="Arial" panose="020B0604020202020204" pitchFamily="34" charset="0"/>
                <a:cs typeface="Arial" panose="020B0604020202020204" pitchFamily="34" charset="0"/>
              </a:rPr>
              <a:t>преступлений в информационном пространстве.</a:t>
            </a:r>
          </a:p>
          <a:p>
            <a:pPr marL="92075" indent="268288" algn="just">
              <a:lnSpc>
                <a:spcPct val="90000"/>
              </a:lnSpc>
            </a:pPr>
            <a:r>
              <a:rPr lang="ru-RU" sz="1200" dirty="0">
                <a:latin typeface="Arial" panose="020B0604020202020204" pitchFamily="34" charset="0"/>
                <a:cs typeface="Arial" panose="020B0604020202020204" pitchFamily="34" charset="0"/>
              </a:rPr>
              <a:t>Преступные посягательства в информационно-коммуникационной сфере с каждым годом занимают все более заметное место в структуре всех зарегистрированных преступлений в стране. Противоправные деяния, связанные с неправомерным доступом к компьютерной информации, как правило, сопровождаются утечками конфиденциальных сведений.</a:t>
            </a:r>
          </a:p>
          <a:p>
            <a:pPr marL="92075" indent="268288" algn="just">
              <a:lnSpc>
                <a:spcPct val="90000"/>
              </a:lnSpc>
            </a:pPr>
            <a:r>
              <a:rPr lang="ru-RU" sz="1200" dirty="0">
                <a:latin typeface="Arial" panose="020B0604020202020204" pitchFamily="34" charset="0"/>
                <a:cs typeface="Arial" panose="020B0604020202020204" pitchFamily="34" charset="0"/>
              </a:rPr>
              <a:t>В противоправном применении информационно-коммуникационных технологий особую активность проявляют организованные преступные группы. Они используют вредоносное программное обеспечение, </a:t>
            </a:r>
            <a:r>
              <a:rPr lang="ru-RU" sz="1200" dirty="0" err="1">
                <a:latin typeface="Arial" panose="020B0604020202020204" pitchFamily="34" charset="0"/>
                <a:cs typeface="Arial" panose="020B0604020202020204" pitchFamily="34" charset="0"/>
              </a:rPr>
              <a:t>фишинговые</a:t>
            </a:r>
            <a:r>
              <a:rPr lang="ru-RU" sz="1200" dirty="0">
                <a:latin typeface="Arial" panose="020B0604020202020204" pitchFamily="34" charset="0"/>
                <a:cs typeface="Arial" panose="020B0604020202020204" pitchFamily="34" charset="0"/>
              </a:rPr>
              <a:t> сайты, специальную технику, электронные платформы и </a:t>
            </a:r>
            <a:r>
              <a:rPr lang="ru-RU" sz="1200" dirty="0" err="1">
                <a:latin typeface="Arial" panose="020B0604020202020204" pitchFamily="34" charset="0"/>
                <a:cs typeface="Arial" panose="020B0604020202020204" pitchFamily="34" charset="0"/>
              </a:rPr>
              <a:t>колл</a:t>
            </a:r>
            <a:r>
              <a:rPr lang="ru-RU" sz="1200" dirty="0">
                <a:latin typeface="Arial" panose="020B0604020202020204" pitchFamily="34" charset="0"/>
                <a:cs typeface="Arial" panose="020B0604020202020204" pitchFamily="34" charset="0"/>
              </a:rPr>
              <a:t>-центры для совершения массовых мошеннических звонков.</a:t>
            </a:r>
          </a:p>
          <a:p>
            <a:pPr marL="92075" indent="268288" algn="just">
              <a:lnSpc>
                <a:spcPct val="90000"/>
              </a:lnSpc>
            </a:pPr>
            <a:r>
              <a:rPr lang="ru-RU" sz="1200" dirty="0">
                <a:latin typeface="Arial" panose="020B0604020202020204" pitchFamily="34" charset="0"/>
                <a:cs typeface="Arial" panose="020B0604020202020204" pitchFamily="34" charset="0"/>
              </a:rPr>
              <a:t>Анализ совершенных противоправных деяний показывает, что все более широкое распространение получают </a:t>
            </a:r>
            <a:r>
              <a:rPr lang="ru-RU" sz="1200" b="1" dirty="0">
                <a:latin typeface="Arial" panose="020B0604020202020204" pitchFamily="34" charset="0"/>
                <a:cs typeface="Arial" panose="020B0604020202020204" pitchFamily="34" charset="0"/>
              </a:rPr>
              <a:t>хищения кредитных денежных средств, полученных как самими потерпевшими под непосредственным влиянием злоумышленников, так и в результате доступа преступников к системам дистанционного банковского обслуживания или регистрации на сайтах </a:t>
            </a:r>
            <a:r>
              <a:rPr lang="ru-RU" sz="1200" b="1" dirty="0" err="1">
                <a:latin typeface="Arial" panose="020B0604020202020204" pitchFamily="34" charset="0"/>
                <a:cs typeface="Arial" panose="020B0604020202020204" pitchFamily="34" charset="0"/>
              </a:rPr>
              <a:t>микрофинансовых</a:t>
            </a:r>
            <a:r>
              <a:rPr lang="ru-RU" sz="1200" b="1" dirty="0">
                <a:latin typeface="Arial" panose="020B0604020202020204" pitchFamily="34" charset="0"/>
                <a:cs typeface="Arial" panose="020B0604020202020204" pitchFamily="34" charset="0"/>
              </a:rPr>
              <a:t> организаций под учетными записями граждан.</a:t>
            </a:r>
          </a:p>
        </p:txBody>
      </p:sp>
      <p:pic>
        <p:nvPicPr>
          <p:cNvPr id="1036" name="Picture 12" descr="Picture background"/>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83568" y="5373216"/>
            <a:ext cx="2028806" cy="1267383"/>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descr="Picture background"/>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491880" y="5411849"/>
            <a:ext cx="2304256" cy="1267383"/>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Picture background"/>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6636216" y="5411849"/>
            <a:ext cx="1880345" cy="12969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154933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9144000" cy="662446"/>
          </a:xfrm>
          <a:prstGeom prst="rect">
            <a:avLst/>
          </a:prstGeom>
          <a:solidFill>
            <a:srgbClr val="2444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AutoShape 2" descr="https://dom.tyumen-city.ru/files/informer/img/2017/03/5c1d242910429.jpg"/>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 name="Заголовок 1"/>
          <p:cNvSpPr>
            <a:spLocks noGrp="1"/>
          </p:cNvSpPr>
          <p:nvPr>
            <p:ph type="ctrTitle"/>
          </p:nvPr>
        </p:nvSpPr>
        <p:spPr>
          <a:xfrm>
            <a:off x="0" y="-27384"/>
            <a:ext cx="9143999" cy="648072"/>
          </a:xfrm>
        </p:spPr>
        <p:txBody>
          <a:bodyPr>
            <a:noAutofit/>
          </a:bodyPr>
          <a:lstStyle/>
          <a:p>
            <a:pPr>
              <a:spcAft>
                <a:spcPts val="0"/>
              </a:spcAft>
            </a:pPr>
            <a:r>
              <a:rPr lang="ru-RU" sz="1600" b="1" dirty="0">
                <a:solidFill>
                  <a:schemeClr val="bg1"/>
                </a:solidFill>
                <a:latin typeface="Arial" pitchFamily="34" charset="0"/>
                <a:cs typeface="Arial" pitchFamily="34" charset="0"/>
              </a:rPr>
              <a:t>Концепция государственной системы противодействия противоправным деяниям, совершаемым с использованием информационно-коммуникационных </a:t>
            </a:r>
            <a:r>
              <a:rPr lang="ru-RU" sz="1600" b="1" dirty="0" smtClean="0">
                <a:solidFill>
                  <a:schemeClr val="bg1"/>
                </a:solidFill>
                <a:latin typeface="Arial" pitchFamily="34" charset="0"/>
                <a:cs typeface="Arial" pitchFamily="34" charset="0"/>
              </a:rPr>
              <a:t>технологий</a:t>
            </a:r>
            <a:endParaRPr lang="ru-RU" sz="1600" b="1" dirty="0">
              <a:solidFill>
                <a:schemeClr val="bg1"/>
              </a:solidFill>
              <a:latin typeface="Arial" pitchFamily="34" charset="0"/>
              <a:cs typeface="Arial" pitchFamily="34" charset="0"/>
            </a:endParaRPr>
          </a:p>
        </p:txBody>
      </p:sp>
      <p:pic>
        <p:nvPicPr>
          <p:cNvPr id="28" name="Рисунок 2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6614323"/>
            <a:ext cx="9144000" cy="243677"/>
          </a:xfrm>
          <a:prstGeom prst="rect">
            <a:avLst/>
          </a:prstGeom>
        </p:spPr>
      </p:pic>
      <p:sp>
        <p:nvSpPr>
          <p:cNvPr id="3" name="AutoShape 8" descr="C:\Users\PC124\Downloads\diploma.webp"/>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7" name="AutoShape 20" descr="Picture background"/>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2" name="TextBox 21"/>
          <p:cNvSpPr txBox="1"/>
          <p:nvPr/>
        </p:nvSpPr>
        <p:spPr>
          <a:xfrm>
            <a:off x="8823768" y="6484248"/>
            <a:ext cx="356744" cy="307777"/>
          </a:xfrm>
          <a:prstGeom prst="rect">
            <a:avLst/>
          </a:prstGeom>
          <a:noFill/>
        </p:spPr>
        <p:txBody>
          <a:bodyPr wrap="square" rtlCol="0">
            <a:spAutoFit/>
          </a:bodyPr>
          <a:lstStyle/>
          <a:p>
            <a:r>
              <a:rPr lang="ru-RU" sz="1400" b="1" dirty="0">
                <a:latin typeface="Arial" pitchFamily="34" charset="0"/>
                <a:cs typeface="Arial" pitchFamily="34" charset="0"/>
              </a:rPr>
              <a:t>4</a:t>
            </a:r>
          </a:p>
        </p:txBody>
      </p:sp>
      <p:sp>
        <p:nvSpPr>
          <p:cNvPr id="32" name="Rectangle 10"/>
          <p:cNvSpPr>
            <a:spLocks noChangeArrowheads="1"/>
          </p:cNvSpPr>
          <p:nvPr/>
        </p:nvSpPr>
        <p:spPr bwMode="auto">
          <a:xfrm>
            <a:off x="564891" y="908720"/>
            <a:ext cx="8039557" cy="4160754"/>
          </a:xfrm>
          <a:prstGeom prst="rect">
            <a:avLst/>
          </a:prstGeom>
          <a:gradFill rotWithShape="1">
            <a:gsLst>
              <a:gs pos="0">
                <a:schemeClr val="bg1"/>
              </a:gs>
              <a:gs pos="100000">
                <a:srgbClr val="99CCFF"/>
              </a:gs>
            </a:gsLst>
            <a:path path="rect">
              <a:fillToRect l="50000" t="50000" r="50000" b="50000"/>
            </a:path>
          </a:gradFill>
          <a:ln w="9525">
            <a:solidFill>
              <a:schemeClr val="tx1"/>
            </a:solidFill>
            <a:miter lim="800000"/>
            <a:headEnd/>
            <a:tailEnd/>
          </a:ln>
        </p:spPr>
        <p:txBody>
          <a:bodyPr lIns="18000" rIns="18000" anchor="ctr"/>
          <a:lstStyle/>
          <a:p>
            <a:pPr indent="449580" algn="just">
              <a:spcAft>
                <a:spcPts val="0"/>
              </a:spcAft>
            </a:pPr>
            <a:r>
              <a:rPr lang="ru-RU" sz="2000" kern="100" dirty="0">
                <a:latin typeface="Arial" panose="020B0604020202020204" pitchFamily="34" charset="0"/>
                <a:ea typeface="Calibri" panose="020F0502020204030204" pitchFamily="34" charset="0"/>
                <a:cs typeface="Times New Roman" panose="02020603050405020304" pitchFamily="18" charset="0"/>
              </a:rPr>
              <a:t>Распоряжением Правительства Российской Федерации от 30.12.2024 № 4154-р утверждена </a:t>
            </a:r>
            <a:r>
              <a:rPr lang="ru-RU" sz="2000" b="1" kern="100" dirty="0" smtClean="0">
                <a:latin typeface="Arial" panose="020B0604020202020204" pitchFamily="34" charset="0"/>
                <a:ea typeface="Calibri" panose="020F0502020204030204" pitchFamily="34" charset="0"/>
                <a:cs typeface="Times New Roman" panose="02020603050405020304" pitchFamily="18" charset="0"/>
              </a:rPr>
              <a:t>Концепция </a:t>
            </a:r>
            <a:r>
              <a:rPr lang="ru-RU" sz="2000" b="1" kern="100" dirty="0">
                <a:latin typeface="Arial" panose="020B0604020202020204" pitchFamily="34" charset="0"/>
                <a:ea typeface="Calibri" panose="020F0502020204030204" pitchFamily="34" charset="0"/>
                <a:cs typeface="Times New Roman" panose="02020603050405020304" pitchFamily="18" charset="0"/>
              </a:rPr>
              <a:t>государственной системы противодействия противоправным деяниям, совершаемым с использованием информационно-коммуникационных </a:t>
            </a:r>
            <a:r>
              <a:rPr lang="ru-RU" sz="2000" b="1" kern="100" dirty="0" smtClean="0">
                <a:latin typeface="Arial" panose="020B0604020202020204" pitchFamily="34" charset="0"/>
                <a:ea typeface="Calibri" panose="020F0502020204030204" pitchFamily="34" charset="0"/>
                <a:cs typeface="Times New Roman" panose="02020603050405020304" pitchFamily="18" charset="0"/>
              </a:rPr>
              <a:t>технологий. </a:t>
            </a:r>
            <a:endParaRPr lang="ru-RU" sz="2000" b="1" kern="100" dirty="0">
              <a:latin typeface="Arial" panose="020B0604020202020204" pitchFamily="34" charset="0"/>
              <a:ea typeface="Calibri" panose="020F0502020204030204" pitchFamily="34" charset="0"/>
              <a:cs typeface="Times New Roman" panose="02020603050405020304" pitchFamily="18" charset="0"/>
            </a:endParaRPr>
          </a:p>
          <a:p>
            <a:pPr indent="449580" algn="just">
              <a:spcAft>
                <a:spcPts val="0"/>
              </a:spcAft>
            </a:pPr>
            <a:r>
              <a:rPr lang="ru-RU" sz="2000" kern="100" dirty="0">
                <a:latin typeface="Arial" panose="020B0604020202020204" pitchFamily="34" charset="0"/>
                <a:ea typeface="Calibri" panose="020F0502020204030204" pitchFamily="34" charset="0"/>
                <a:cs typeface="Times New Roman" panose="02020603050405020304" pitchFamily="18" charset="0"/>
              </a:rPr>
              <a:t>Одной из целей государственной системы является сбор, обработка, анализ и обмен информацией в сфере противодействия противоправным деяниям, а также обеспечение на системной основе максимально широкого информирования населения о новых приемах совершения противоправных деяний и способах противодействия им, развитие цифровой грамотности населения, правосознания граждан и их ответственного отношения к использованию информационно-коммуникационных технологий.</a:t>
            </a:r>
          </a:p>
        </p:txBody>
      </p:sp>
      <p:pic>
        <p:nvPicPr>
          <p:cNvPr id="8200" name="Picture 8" descr="Picture backgroun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76892" y="5157192"/>
            <a:ext cx="1446264" cy="1457131"/>
          </a:xfrm>
          <a:prstGeom prst="rect">
            <a:avLst/>
          </a:prstGeom>
          <a:noFill/>
          <a:extLst>
            <a:ext uri="{909E8E84-426E-40DD-AFC4-6F175D3DCCD1}">
              <a14:hiddenFill xmlns:a14="http://schemas.microsoft.com/office/drawing/2010/main">
                <a:solidFill>
                  <a:srgbClr val="FFFFFF"/>
                </a:solidFill>
              </a14:hiddenFill>
            </a:ext>
          </a:extLst>
        </p:spPr>
      </p:pic>
      <p:pic>
        <p:nvPicPr>
          <p:cNvPr id="8" name="Рисунок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020272" y="5141482"/>
            <a:ext cx="1512168" cy="1472841"/>
          </a:xfrm>
          <a:prstGeom prst="rect">
            <a:avLst/>
          </a:prstGeom>
        </p:spPr>
      </p:pic>
      <p:pic>
        <p:nvPicPr>
          <p:cNvPr id="8204" name="Picture 12" descr="Picture background"/>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547292" y="5643422"/>
            <a:ext cx="2176836" cy="6294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474891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2" descr="Picture background"/>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58556" y="1222421"/>
            <a:ext cx="1368152" cy="1278300"/>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4" descr="Picture backgroun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529381" y="1261699"/>
            <a:ext cx="1210097" cy="1159389"/>
          </a:xfrm>
          <a:prstGeom prst="rect">
            <a:avLst/>
          </a:prstGeom>
          <a:noFill/>
          <a:extLst>
            <a:ext uri="{909E8E84-426E-40DD-AFC4-6F175D3DCCD1}">
              <a14:hiddenFill xmlns:a14="http://schemas.microsoft.com/office/drawing/2010/main">
                <a:solidFill>
                  <a:srgbClr val="FFFFFF"/>
                </a:solidFill>
              </a14:hiddenFill>
            </a:ext>
          </a:extLst>
        </p:spPr>
      </p:pic>
      <p:sp>
        <p:nvSpPr>
          <p:cNvPr id="4" name="Прямоугольник 3"/>
          <p:cNvSpPr/>
          <p:nvPr/>
        </p:nvSpPr>
        <p:spPr>
          <a:xfrm>
            <a:off x="0" y="0"/>
            <a:ext cx="9144000" cy="662446"/>
          </a:xfrm>
          <a:prstGeom prst="rect">
            <a:avLst/>
          </a:prstGeom>
          <a:solidFill>
            <a:srgbClr val="2444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AutoShape 2" descr="https://dom.tyumen-city.ru/files/informer/img/2017/03/5c1d242910429.jpg"/>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 name="Заголовок 1"/>
          <p:cNvSpPr>
            <a:spLocks noGrp="1"/>
          </p:cNvSpPr>
          <p:nvPr>
            <p:ph type="ctrTitle" idx="4294967295"/>
          </p:nvPr>
        </p:nvSpPr>
        <p:spPr>
          <a:xfrm>
            <a:off x="0" y="-26988"/>
            <a:ext cx="9144000" cy="647701"/>
          </a:xfrm>
        </p:spPr>
        <p:txBody>
          <a:bodyPr>
            <a:noAutofit/>
          </a:bodyPr>
          <a:lstStyle/>
          <a:p>
            <a:r>
              <a:rPr lang="ru-RU" sz="1600" b="1" dirty="0" smtClean="0">
                <a:solidFill>
                  <a:schemeClr val="bg1"/>
                </a:solidFill>
                <a:latin typeface="Arial" pitchFamily="34" charset="0"/>
                <a:cs typeface="Arial" pitchFamily="34" charset="0"/>
              </a:rPr>
              <a:t>ОБЗОР </a:t>
            </a:r>
            <a:r>
              <a:rPr lang="ru-RU" sz="1600" b="1" dirty="0">
                <a:solidFill>
                  <a:schemeClr val="bg1"/>
                </a:solidFill>
                <a:latin typeface="Arial" pitchFamily="34" charset="0"/>
                <a:cs typeface="Arial" pitchFamily="34" charset="0"/>
              </a:rPr>
              <a:t>МАТЕРИАЛОВ ИЗ СМИ, </a:t>
            </a:r>
            <a:r>
              <a:rPr lang="ru-RU" sz="1600" b="1" dirty="0" smtClean="0">
                <a:solidFill>
                  <a:schemeClr val="bg1"/>
                </a:solidFill>
                <a:latin typeface="Arial" pitchFamily="34" charset="0"/>
                <a:cs typeface="Arial" pitchFamily="34" charset="0"/>
              </a:rPr>
              <a:t>МЕССЕНДЖЕРОВ</a:t>
            </a:r>
            <a:br>
              <a:rPr lang="ru-RU" sz="1600" b="1" dirty="0" smtClean="0">
                <a:solidFill>
                  <a:schemeClr val="bg1"/>
                </a:solidFill>
                <a:latin typeface="Arial" pitchFamily="34" charset="0"/>
                <a:cs typeface="Arial" pitchFamily="34" charset="0"/>
              </a:rPr>
            </a:br>
            <a:r>
              <a:rPr lang="ru-RU" sz="1600" b="1" dirty="0" smtClean="0">
                <a:solidFill>
                  <a:schemeClr val="bg1"/>
                </a:solidFill>
                <a:latin typeface="Arial" pitchFamily="34" charset="0"/>
                <a:cs typeface="Arial" pitchFamily="34" charset="0"/>
              </a:rPr>
              <a:t>                                                                                                                                     на </a:t>
            </a:r>
            <a:r>
              <a:rPr lang="ru-RU" sz="1600" b="1" dirty="0" smtClean="0">
                <a:solidFill>
                  <a:schemeClr val="bg1"/>
                </a:solidFill>
                <a:latin typeface="Arial" pitchFamily="34" charset="0"/>
                <a:cs typeface="Arial" pitchFamily="34" charset="0"/>
              </a:rPr>
              <a:t>19</a:t>
            </a:r>
            <a:r>
              <a:rPr lang="ru-RU" sz="1600" b="1" dirty="0" smtClean="0">
                <a:solidFill>
                  <a:schemeClr val="bg1"/>
                </a:solidFill>
                <a:latin typeface="Arial" pitchFamily="34" charset="0"/>
                <a:cs typeface="Arial" pitchFamily="34" charset="0"/>
              </a:rPr>
              <a:t>.06.2026</a:t>
            </a:r>
            <a:endParaRPr lang="ru-RU" sz="1600" b="1" dirty="0">
              <a:solidFill>
                <a:schemeClr val="bg1"/>
              </a:solidFill>
              <a:latin typeface="Arial" pitchFamily="34" charset="0"/>
              <a:cs typeface="Arial" pitchFamily="34" charset="0"/>
            </a:endParaRPr>
          </a:p>
        </p:txBody>
      </p:sp>
      <p:pic>
        <p:nvPicPr>
          <p:cNvPr id="28" name="Рисунок 2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6641707"/>
            <a:ext cx="9144000" cy="243677"/>
          </a:xfrm>
          <a:prstGeom prst="rect">
            <a:avLst/>
          </a:prstGeom>
        </p:spPr>
      </p:pic>
      <p:sp>
        <p:nvSpPr>
          <p:cNvPr id="3" name="AutoShape 8" descr="C:\Users\PC124\Downloads\diploma.webp"/>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7" name="AutoShape 20" descr="Picture background"/>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2" name="TextBox 21"/>
          <p:cNvSpPr txBox="1"/>
          <p:nvPr/>
        </p:nvSpPr>
        <p:spPr>
          <a:xfrm>
            <a:off x="8823768" y="6504796"/>
            <a:ext cx="356744" cy="307777"/>
          </a:xfrm>
          <a:prstGeom prst="rect">
            <a:avLst/>
          </a:prstGeom>
          <a:noFill/>
        </p:spPr>
        <p:txBody>
          <a:bodyPr wrap="square" rtlCol="0">
            <a:spAutoFit/>
          </a:bodyPr>
          <a:lstStyle/>
          <a:p>
            <a:r>
              <a:rPr lang="ru-RU" sz="1400" b="1" dirty="0">
                <a:latin typeface="Arial" pitchFamily="34" charset="0"/>
                <a:cs typeface="Arial" pitchFamily="34" charset="0"/>
              </a:rPr>
              <a:t>5</a:t>
            </a:r>
          </a:p>
        </p:txBody>
      </p:sp>
      <p:sp>
        <p:nvSpPr>
          <p:cNvPr id="12" name="Rectangle 10"/>
          <p:cNvSpPr>
            <a:spLocks noChangeArrowheads="1"/>
          </p:cNvSpPr>
          <p:nvPr/>
        </p:nvSpPr>
        <p:spPr bwMode="auto">
          <a:xfrm>
            <a:off x="460375" y="2569176"/>
            <a:ext cx="8448962" cy="4004795"/>
          </a:xfrm>
          <a:prstGeom prst="rect">
            <a:avLst/>
          </a:prstGeom>
          <a:gradFill rotWithShape="1">
            <a:gsLst>
              <a:gs pos="0">
                <a:schemeClr val="bg1"/>
              </a:gs>
              <a:gs pos="100000">
                <a:srgbClr val="99CCFF"/>
              </a:gs>
            </a:gsLst>
            <a:path path="rect">
              <a:fillToRect l="50000" t="50000" r="50000" b="50000"/>
            </a:path>
          </a:gradFill>
          <a:ln w="9525">
            <a:solidFill>
              <a:schemeClr val="tx1"/>
            </a:solidFill>
            <a:miter lim="800000"/>
            <a:headEnd/>
            <a:tailEnd/>
          </a:ln>
        </p:spPr>
        <p:txBody>
          <a:bodyPr lIns="18000" rIns="18000" anchor="ctr"/>
          <a:lstStyle/>
          <a:p>
            <a:pPr indent="355600" algn="just"/>
            <a:r>
              <a:rPr lang="ru-RU" sz="1400" b="1" dirty="0">
                <a:latin typeface="Arial" panose="020B0604020202020204" pitchFamily="34" charset="0"/>
                <a:cs typeface="Arial" panose="020B0604020202020204" pitchFamily="34" charset="0"/>
              </a:rPr>
              <a:t>Эксперты «Перезвони сам» проведут семинар о мерах </a:t>
            </a:r>
            <a:r>
              <a:rPr lang="ru-RU" sz="1400" b="1" dirty="0" err="1">
                <a:latin typeface="Arial" panose="020B0604020202020204" pitchFamily="34" charset="0"/>
                <a:cs typeface="Arial" panose="020B0604020202020204" pitchFamily="34" charset="0"/>
              </a:rPr>
              <a:t>госзащиты</a:t>
            </a:r>
            <a:r>
              <a:rPr lang="ru-RU" sz="1400" b="1" dirty="0">
                <a:latin typeface="Arial" panose="020B0604020202020204" pitchFamily="34" charset="0"/>
                <a:cs typeface="Arial" panose="020B0604020202020204" pitchFamily="34" charset="0"/>
              </a:rPr>
              <a:t> от </a:t>
            </a:r>
            <a:r>
              <a:rPr lang="ru-RU" sz="1400" b="1" dirty="0" err="1">
                <a:latin typeface="Arial" panose="020B0604020202020204" pitchFamily="34" charset="0"/>
                <a:cs typeface="Arial" panose="020B0604020202020204" pitchFamily="34" charset="0"/>
              </a:rPr>
              <a:t>кибермошенников</a:t>
            </a:r>
            <a:endParaRPr lang="ru-RU" sz="1400" b="1" dirty="0">
              <a:latin typeface="Arial" panose="020B0604020202020204" pitchFamily="34" charset="0"/>
              <a:cs typeface="Arial" panose="020B0604020202020204" pitchFamily="34" charset="0"/>
            </a:endParaRPr>
          </a:p>
          <a:p>
            <a:pPr indent="355600" algn="just"/>
            <a:r>
              <a:rPr lang="ru-RU" sz="1200" dirty="0">
                <a:latin typeface="Arial" panose="020B0604020202020204" pitchFamily="34" charset="0"/>
                <a:cs typeface="Arial" panose="020B0604020202020204" pitchFamily="34" charset="0"/>
              </a:rPr>
              <a:t>В Москве пройдет семинар проекта «Перезвони сам», посвященный мерам государственной защиты граждан от </a:t>
            </a:r>
            <a:r>
              <a:rPr lang="ru-RU" sz="1200" dirty="0" err="1">
                <a:latin typeface="Arial" panose="020B0604020202020204" pitchFamily="34" charset="0"/>
                <a:cs typeface="Arial" panose="020B0604020202020204" pitchFamily="34" charset="0"/>
              </a:rPr>
              <a:t>кибермошенничества</a:t>
            </a:r>
            <a:r>
              <a:rPr lang="ru-RU" sz="1200" dirty="0">
                <a:latin typeface="Arial" panose="020B0604020202020204" pitchFamily="34" charset="0"/>
                <a:cs typeface="Arial" panose="020B0604020202020204" pitchFamily="34" charset="0"/>
              </a:rPr>
              <a:t>. Участникам расскажут о механизмах </a:t>
            </a:r>
            <a:r>
              <a:rPr lang="ru-RU" sz="1200" dirty="0" err="1">
                <a:latin typeface="Arial" panose="020B0604020202020204" pitchFamily="34" charset="0"/>
                <a:cs typeface="Arial" panose="020B0604020202020204" pitchFamily="34" charset="0"/>
              </a:rPr>
              <a:t>самозапрета</a:t>
            </a:r>
            <a:r>
              <a:rPr lang="ru-RU" sz="1200" dirty="0">
                <a:latin typeface="Arial" panose="020B0604020202020204" pitchFamily="34" charset="0"/>
                <a:cs typeface="Arial" panose="020B0604020202020204" pitchFamily="34" charset="0"/>
              </a:rPr>
              <a:t> на оформление кредитов, а также о применении так называемого периода охлаждения при выдаче займов. Об этом 19 июня сообщили на портале mos.ru.</a:t>
            </a:r>
          </a:p>
          <a:p>
            <a:pPr indent="355600" algn="just"/>
            <a:r>
              <a:rPr lang="ru-RU" sz="1200" dirty="0">
                <a:latin typeface="Arial" panose="020B0604020202020204" pitchFamily="34" charset="0"/>
                <a:cs typeface="Arial" panose="020B0604020202020204" pitchFamily="34" charset="0"/>
              </a:rPr>
              <a:t>Руководитель проекта «Перезвони сам» столичного департамента информационных технологий Валентина </a:t>
            </a:r>
            <a:r>
              <a:rPr lang="ru-RU" sz="1200" dirty="0" err="1">
                <a:latin typeface="Arial" panose="020B0604020202020204" pitchFamily="34" charset="0"/>
                <a:cs typeface="Arial" panose="020B0604020202020204" pitchFamily="34" charset="0"/>
              </a:rPr>
              <a:t>Шилина</a:t>
            </a:r>
            <a:r>
              <a:rPr lang="ru-RU" sz="1200" dirty="0">
                <a:latin typeface="Arial" panose="020B0604020202020204" pitchFamily="34" charset="0"/>
                <a:cs typeface="Arial" panose="020B0604020202020204" pitchFamily="34" charset="0"/>
              </a:rPr>
              <a:t> отметила, что цифровая среда стала неотъемлемой частью жизни, однако одновременно увеличила количество рисков для граждан.</a:t>
            </a:r>
          </a:p>
          <a:p>
            <a:pPr indent="355600" algn="just"/>
            <a:r>
              <a:rPr lang="ru-RU" sz="1200" dirty="0">
                <a:latin typeface="Arial" panose="020B0604020202020204" pitchFamily="34" charset="0"/>
                <a:cs typeface="Arial" panose="020B0604020202020204" pitchFamily="34" charset="0"/>
              </a:rPr>
              <a:t>«Приоритет нашего проекта — не просто предупреждение об угрозах, а предоставление людям реальных инструментов самозащиты. Мы делаем акцент на уже действующих мерах — </a:t>
            </a:r>
            <a:r>
              <a:rPr lang="ru-RU" sz="1200" dirty="0" err="1">
                <a:latin typeface="Arial" panose="020B0604020202020204" pitchFamily="34" charset="0"/>
                <a:cs typeface="Arial" panose="020B0604020202020204" pitchFamily="34" charset="0"/>
              </a:rPr>
              <a:t>самозапрете</a:t>
            </a:r>
            <a:r>
              <a:rPr lang="ru-RU" sz="1200" dirty="0">
                <a:latin typeface="Arial" panose="020B0604020202020204" pitchFamily="34" charset="0"/>
                <a:cs typeface="Arial" panose="020B0604020202020204" pitchFamily="34" charset="0"/>
              </a:rPr>
              <a:t> на кредиты, сделки с недвижимостью и оформление сим-карт, а также на других механизмах. Отдельно рассматриваются и новые правовые решения, направленные на защиту прав пострадавших и снижение последствий от действий мошенников», — сказала она.</a:t>
            </a:r>
          </a:p>
          <a:p>
            <a:pPr indent="355600" algn="just"/>
            <a:r>
              <a:rPr lang="ru-RU" sz="1200" dirty="0">
                <a:latin typeface="Arial" panose="020B0604020202020204" pitchFamily="34" charset="0"/>
                <a:cs typeface="Arial" panose="020B0604020202020204" pitchFamily="34" charset="0"/>
              </a:rPr>
              <a:t>В мероприятии примут участие представители департамента информационных технологий Москвы, Московской городской думы и Банка России.</a:t>
            </a:r>
          </a:p>
          <a:p>
            <a:pPr indent="355600" algn="just"/>
            <a:r>
              <a:rPr lang="ru-RU" sz="1200" dirty="0">
                <a:latin typeface="Arial" panose="020B0604020202020204" pitchFamily="34" charset="0"/>
                <a:cs typeface="Arial" panose="020B0604020202020204" pitchFamily="34" charset="0"/>
              </a:rPr>
              <a:t>Семинар состоится 30 июня в 11:00. Для очного участия требуется регистрация на сайте проекта. Онлайн-трансляция будет доступна на странице мероприятия и в официальном сообществе в социальной сети «</a:t>
            </a:r>
            <a:r>
              <a:rPr lang="ru-RU" sz="1200" dirty="0" err="1">
                <a:latin typeface="Arial" panose="020B0604020202020204" pitchFamily="34" charset="0"/>
                <a:cs typeface="Arial" panose="020B0604020202020204" pitchFamily="34" charset="0"/>
              </a:rPr>
              <a:t>ВКонтакте</a:t>
            </a:r>
            <a:r>
              <a:rPr lang="ru-RU" sz="1200" dirty="0">
                <a:latin typeface="Arial" panose="020B0604020202020204" pitchFamily="34" charset="0"/>
                <a:cs typeface="Arial" panose="020B0604020202020204" pitchFamily="34" charset="0"/>
              </a:rPr>
              <a:t>».</a:t>
            </a:r>
          </a:p>
          <a:p>
            <a:pPr indent="355600" algn="just"/>
            <a:r>
              <a:rPr lang="ru-RU" sz="1200" dirty="0">
                <a:latin typeface="Arial" panose="020B0604020202020204" pitchFamily="34" charset="0"/>
                <a:cs typeface="Arial" panose="020B0604020202020204" pitchFamily="34" charset="0"/>
              </a:rPr>
              <a:t>Участники также узнают о способах возврата средств при мошеннических списаниях, обязанностях банков и регуляторов в подобных ситуациях, а также о принципах работы </a:t>
            </a:r>
            <a:r>
              <a:rPr lang="ru-RU" sz="1200" dirty="0" err="1">
                <a:latin typeface="Arial" panose="020B0604020202020204" pitchFamily="34" charset="0"/>
                <a:cs typeface="Arial" panose="020B0604020202020204" pitchFamily="34" charset="0"/>
              </a:rPr>
              <a:t>антифрод</a:t>
            </a:r>
            <a:r>
              <a:rPr lang="ru-RU" sz="1200" dirty="0">
                <a:latin typeface="Arial" panose="020B0604020202020204" pitchFamily="34" charset="0"/>
                <a:cs typeface="Arial" panose="020B0604020202020204" pitchFamily="34" charset="0"/>
              </a:rPr>
              <a:t>-систем. Отдельное внимание будет уделено развитию государственных мер цифровой безопасности и снижению рисков несанкционированного доступа к финансовым сервисам граждан.</a:t>
            </a:r>
          </a:p>
        </p:txBody>
      </p:sp>
      <p:sp>
        <p:nvSpPr>
          <p:cNvPr id="8" name="Прямоугольник 7"/>
          <p:cNvSpPr/>
          <p:nvPr/>
        </p:nvSpPr>
        <p:spPr>
          <a:xfrm>
            <a:off x="2286000" y="3105835"/>
            <a:ext cx="4572000" cy="646331"/>
          </a:xfrm>
          <a:prstGeom prst="rect">
            <a:avLst/>
          </a:prstGeom>
        </p:spPr>
        <p:txBody>
          <a:bodyPr>
            <a:spAutoFit/>
          </a:bodyPr>
          <a:lstStyle/>
          <a:p>
            <a:r>
              <a:rPr lang="ru-RU" dirty="0"/>
              <a:t/>
            </a:r>
            <a:br>
              <a:rPr lang="ru-RU" dirty="0"/>
            </a:br>
            <a:endParaRPr lang="ru-RU" dirty="0"/>
          </a:p>
        </p:txBody>
      </p:sp>
      <p:sp>
        <p:nvSpPr>
          <p:cNvPr id="13" name="AutoShape 8"/>
          <p:cNvSpPr>
            <a:spLocks noChangeArrowheads="1"/>
          </p:cNvSpPr>
          <p:nvPr/>
        </p:nvSpPr>
        <p:spPr bwMode="auto">
          <a:xfrm rot="5400000">
            <a:off x="3971901" y="-3027685"/>
            <a:ext cx="1152128" cy="8736906"/>
          </a:xfrm>
          <a:prstGeom prst="homePlate">
            <a:avLst>
              <a:gd name="adj" fmla="val 100000"/>
            </a:avLst>
          </a:prstGeom>
          <a:gradFill rotWithShape="1">
            <a:gsLst>
              <a:gs pos="0">
                <a:schemeClr val="bg1"/>
              </a:gs>
              <a:gs pos="100000">
                <a:srgbClr val="99CCFF"/>
              </a:gs>
            </a:gsLst>
            <a:path path="rect">
              <a:fillToRect l="50000" t="50000" r="50000" b="50000"/>
            </a:path>
          </a:gradFill>
          <a:ln w="9525">
            <a:solidFill>
              <a:schemeClr val="tx1"/>
            </a:solidFill>
            <a:miter lim="800000"/>
            <a:headEnd/>
            <a:tailEnd/>
          </a:ln>
        </p:spPr>
        <p:txBody>
          <a:bodyPr vert="vert270" lIns="18000" rIns="18000" anchor="t" anchorCtr="0"/>
          <a:lstStyle/>
          <a:p>
            <a:pPr algn="ctr"/>
            <a:r>
              <a:rPr lang="ru-RU" sz="1600" b="1" dirty="0">
                <a:latin typeface="Arial" panose="020B0604020202020204" pitchFamily="34" charset="0"/>
                <a:cs typeface="Arial" panose="020B0604020202020204" pitchFamily="34" charset="0"/>
              </a:rPr>
              <a:t>https://</a:t>
            </a:r>
            <a:r>
              <a:rPr lang="ru-RU" sz="1600" b="1" dirty="0" smtClean="0">
                <a:latin typeface="Arial" panose="020B0604020202020204" pitchFamily="34" charset="0"/>
                <a:cs typeface="Arial" panose="020B0604020202020204" pitchFamily="34" charset="0"/>
              </a:rPr>
              <a:t>iz.ru/2118138/2026-06-19/eksperty-perezvoni-sam-provedut-                                                   </a:t>
            </a:r>
            <a:r>
              <a:rPr lang="ru-RU" sz="1600" b="1" dirty="0" err="1" smtClean="0">
                <a:latin typeface="Arial" panose="020B0604020202020204" pitchFamily="34" charset="0"/>
                <a:cs typeface="Arial" panose="020B0604020202020204" pitchFamily="34" charset="0"/>
              </a:rPr>
              <a:t>seminar</a:t>
            </a:r>
            <a:r>
              <a:rPr lang="ru-RU" sz="1600" b="1" dirty="0" smtClean="0">
                <a:latin typeface="Arial" panose="020B0604020202020204" pitchFamily="34" charset="0"/>
                <a:cs typeface="Arial" panose="020B0604020202020204" pitchFamily="34" charset="0"/>
              </a:rPr>
              <a:t>-o-</a:t>
            </a:r>
            <a:r>
              <a:rPr lang="ru-RU" sz="1600" b="1" dirty="0" err="1" smtClean="0">
                <a:latin typeface="Arial" panose="020B0604020202020204" pitchFamily="34" charset="0"/>
                <a:cs typeface="Arial" panose="020B0604020202020204" pitchFamily="34" charset="0"/>
              </a:rPr>
              <a:t>merakh</a:t>
            </a:r>
            <a:r>
              <a:rPr lang="ru-RU" sz="1600" b="1" dirty="0" smtClean="0">
                <a:latin typeface="Arial" panose="020B0604020202020204" pitchFamily="34" charset="0"/>
                <a:cs typeface="Arial" panose="020B0604020202020204" pitchFamily="34" charset="0"/>
              </a:rPr>
              <a:t>-</a:t>
            </a:r>
            <a:r>
              <a:rPr lang="ru-RU" sz="1600" b="1" dirty="0" err="1" smtClean="0">
                <a:latin typeface="Arial" panose="020B0604020202020204" pitchFamily="34" charset="0"/>
                <a:cs typeface="Arial" panose="020B0604020202020204" pitchFamily="34" charset="0"/>
              </a:rPr>
              <a:t>goszashchity-ot-kibermoshennikov</a:t>
            </a:r>
            <a:endParaRPr lang="ru-RU" sz="1600" b="1" dirty="0">
              <a:latin typeface="Arial" panose="020B0604020202020204" pitchFamily="34" charset="0"/>
              <a:cs typeface="Arial" panose="020B0604020202020204" pitchFamily="34" charset="0"/>
            </a:endParaRPr>
          </a:p>
          <a:p>
            <a:pPr algn="ctr"/>
            <a:endParaRPr lang="ru-RU" sz="1600" b="1"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786974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Picture background"/>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67544" y="1082676"/>
            <a:ext cx="1224136" cy="1203530"/>
          </a:xfrm>
          <a:prstGeom prst="rect">
            <a:avLst/>
          </a:prstGeom>
          <a:noFill/>
          <a:extLst>
            <a:ext uri="{909E8E84-426E-40DD-AFC4-6F175D3DCCD1}">
              <a14:hiddenFill xmlns:a14="http://schemas.microsoft.com/office/drawing/2010/main">
                <a:solidFill>
                  <a:srgbClr val="FFFFFF"/>
                </a:solidFill>
              </a14:hiddenFill>
            </a:ext>
          </a:extLst>
        </p:spPr>
      </p:pic>
      <p:pic>
        <p:nvPicPr>
          <p:cNvPr id="16" name="Рисунок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452320" y="1056119"/>
            <a:ext cx="1278618" cy="1263954"/>
          </a:xfrm>
          <a:prstGeom prst="rect">
            <a:avLst/>
          </a:prstGeom>
        </p:spPr>
      </p:pic>
      <p:sp>
        <p:nvSpPr>
          <p:cNvPr id="4" name="Прямоугольник 3"/>
          <p:cNvSpPr/>
          <p:nvPr/>
        </p:nvSpPr>
        <p:spPr>
          <a:xfrm>
            <a:off x="0" y="0"/>
            <a:ext cx="9144000" cy="662446"/>
          </a:xfrm>
          <a:prstGeom prst="rect">
            <a:avLst/>
          </a:prstGeom>
          <a:solidFill>
            <a:srgbClr val="2444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AutoShape 2" descr="https://dom.tyumen-city.ru/files/informer/img/2017/03/5c1d242910429.jpg"/>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 name="Заголовок 1"/>
          <p:cNvSpPr>
            <a:spLocks noGrp="1"/>
          </p:cNvSpPr>
          <p:nvPr>
            <p:ph type="ctrTitle"/>
          </p:nvPr>
        </p:nvSpPr>
        <p:spPr>
          <a:xfrm>
            <a:off x="0" y="-27384"/>
            <a:ext cx="9143999" cy="648072"/>
          </a:xfrm>
        </p:spPr>
        <p:txBody>
          <a:bodyPr>
            <a:noAutofit/>
          </a:bodyPr>
          <a:lstStyle/>
          <a:p>
            <a:r>
              <a:rPr lang="ru-RU" sz="1600" b="1" dirty="0" smtClean="0">
                <a:solidFill>
                  <a:schemeClr val="bg1"/>
                </a:solidFill>
                <a:latin typeface="Arial" pitchFamily="34" charset="0"/>
                <a:cs typeface="Arial" pitchFamily="34" charset="0"/>
              </a:rPr>
              <a:t>ОБЗОР </a:t>
            </a:r>
            <a:r>
              <a:rPr lang="ru-RU" sz="1600" b="1" dirty="0">
                <a:solidFill>
                  <a:schemeClr val="bg1"/>
                </a:solidFill>
                <a:latin typeface="Arial" pitchFamily="34" charset="0"/>
                <a:cs typeface="Arial" pitchFamily="34" charset="0"/>
              </a:rPr>
              <a:t>МАТЕРИАЛОВ ИЗ СМИ, </a:t>
            </a:r>
            <a:r>
              <a:rPr lang="ru-RU" sz="1600" b="1" dirty="0" smtClean="0">
                <a:solidFill>
                  <a:schemeClr val="bg1"/>
                </a:solidFill>
                <a:latin typeface="Arial" pitchFamily="34" charset="0"/>
                <a:cs typeface="Arial" pitchFamily="34" charset="0"/>
              </a:rPr>
              <a:t>МЕССЕНДЖЕРОВ</a:t>
            </a:r>
            <a:br>
              <a:rPr lang="ru-RU" sz="1600" b="1" dirty="0" smtClean="0">
                <a:solidFill>
                  <a:schemeClr val="bg1"/>
                </a:solidFill>
                <a:latin typeface="Arial" pitchFamily="34" charset="0"/>
                <a:cs typeface="Arial" pitchFamily="34" charset="0"/>
              </a:rPr>
            </a:br>
            <a:r>
              <a:rPr lang="ru-RU" sz="1600" b="1" dirty="0" smtClean="0">
                <a:solidFill>
                  <a:schemeClr val="bg1"/>
                </a:solidFill>
                <a:latin typeface="Arial" pitchFamily="34" charset="0"/>
                <a:cs typeface="Arial" pitchFamily="34" charset="0"/>
              </a:rPr>
              <a:t>                                                                                                                                     на </a:t>
            </a:r>
            <a:r>
              <a:rPr lang="ru-RU" sz="1600" b="1" dirty="0" smtClean="0">
                <a:solidFill>
                  <a:schemeClr val="bg1"/>
                </a:solidFill>
                <a:latin typeface="Arial" pitchFamily="34" charset="0"/>
                <a:cs typeface="Arial" pitchFamily="34" charset="0"/>
              </a:rPr>
              <a:t>19</a:t>
            </a:r>
            <a:r>
              <a:rPr lang="ru-RU" sz="1600" b="1" dirty="0" smtClean="0">
                <a:solidFill>
                  <a:schemeClr val="bg1"/>
                </a:solidFill>
                <a:latin typeface="Arial" pitchFamily="34" charset="0"/>
                <a:cs typeface="Arial" pitchFamily="34" charset="0"/>
              </a:rPr>
              <a:t>.06.2026</a:t>
            </a:r>
            <a:endParaRPr lang="ru-RU" sz="1600" b="1" dirty="0">
              <a:solidFill>
                <a:schemeClr val="bg1"/>
              </a:solidFill>
              <a:latin typeface="Arial" pitchFamily="34" charset="0"/>
              <a:cs typeface="Arial" pitchFamily="34" charset="0"/>
            </a:endParaRPr>
          </a:p>
        </p:txBody>
      </p:sp>
      <p:pic>
        <p:nvPicPr>
          <p:cNvPr id="28" name="Рисунок 2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6641707"/>
            <a:ext cx="9144000" cy="243677"/>
          </a:xfrm>
          <a:prstGeom prst="rect">
            <a:avLst/>
          </a:prstGeom>
        </p:spPr>
      </p:pic>
      <p:sp>
        <p:nvSpPr>
          <p:cNvPr id="3" name="AutoShape 8" descr="C:\Users\PC124\Downloads\diploma.webp"/>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7" name="AutoShape 20" descr="Picture background"/>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2" name="TextBox 21"/>
          <p:cNvSpPr txBox="1"/>
          <p:nvPr/>
        </p:nvSpPr>
        <p:spPr>
          <a:xfrm>
            <a:off x="8823768" y="6504796"/>
            <a:ext cx="356744" cy="307777"/>
          </a:xfrm>
          <a:prstGeom prst="rect">
            <a:avLst/>
          </a:prstGeom>
          <a:noFill/>
        </p:spPr>
        <p:txBody>
          <a:bodyPr wrap="square" rtlCol="0">
            <a:spAutoFit/>
          </a:bodyPr>
          <a:lstStyle/>
          <a:p>
            <a:r>
              <a:rPr lang="en-US" sz="1400" b="1" dirty="0">
                <a:latin typeface="Arial" pitchFamily="34" charset="0"/>
                <a:cs typeface="Arial" pitchFamily="34" charset="0"/>
              </a:rPr>
              <a:t>6</a:t>
            </a:r>
            <a:endParaRPr lang="ru-RU" sz="1400" b="1" dirty="0">
              <a:latin typeface="Arial" pitchFamily="34" charset="0"/>
              <a:cs typeface="Arial" pitchFamily="34" charset="0"/>
            </a:endParaRPr>
          </a:p>
        </p:txBody>
      </p:sp>
      <p:sp>
        <p:nvSpPr>
          <p:cNvPr id="12" name="Rectangle 10"/>
          <p:cNvSpPr>
            <a:spLocks noChangeArrowheads="1"/>
          </p:cNvSpPr>
          <p:nvPr/>
        </p:nvSpPr>
        <p:spPr bwMode="auto">
          <a:xfrm>
            <a:off x="460375" y="2423116"/>
            <a:ext cx="8262695" cy="4144563"/>
          </a:xfrm>
          <a:prstGeom prst="rect">
            <a:avLst/>
          </a:prstGeom>
          <a:gradFill rotWithShape="1">
            <a:gsLst>
              <a:gs pos="0">
                <a:schemeClr val="bg1"/>
              </a:gs>
              <a:gs pos="100000">
                <a:srgbClr val="99CCFF"/>
              </a:gs>
            </a:gsLst>
            <a:path path="rect">
              <a:fillToRect l="50000" t="50000" r="50000" b="50000"/>
            </a:path>
          </a:gradFill>
          <a:ln w="9525">
            <a:solidFill>
              <a:schemeClr val="tx1"/>
            </a:solidFill>
            <a:miter lim="800000"/>
            <a:headEnd/>
            <a:tailEnd/>
          </a:ln>
        </p:spPr>
        <p:txBody>
          <a:bodyPr lIns="18000" rIns="18000" anchor="ctr"/>
          <a:lstStyle/>
          <a:p>
            <a:pPr indent="355600" algn="just"/>
            <a:r>
              <a:rPr lang="ru-RU" sz="1400" b="1" dirty="0" smtClean="0">
                <a:latin typeface="Arial" panose="020B0604020202020204" pitchFamily="34" charset="0"/>
                <a:cs typeface="Arial" panose="020B0604020202020204" pitchFamily="34" charset="0"/>
              </a:rPr>
              <a:t>Мошенники </a:t>
            </a:r>
            <a:r>
              <a:rPr lang="ru-RU" sz="1400" b="1" dirty="0">
                <a:latin typeface="Arial" panose="020B0604020202020204" pitchFamily="34" charset="0"/>
                <a:cs typeface="Arial" panose="020B0604020202020204" pitchFamily="34" charset="0"/>
              </a:rPr>
              <a:t>начали предлагать выпускникам школ «изменить» результаты ЕГЭ за деньги</a:t>
            </a:r>
            <a:endParaRPr lang="ru-RU" sz="1400" dirty="0" smtClean="0">
              <a:latin typeface="Arial" panose="020B0604020202020204" pitchFamily="34" charset="0"/>
              <a:cs typeface="Arial" panose="020B0604020202020204" pitchFamily="34" charset="0"/>
            </a:endParaRPr>
          </a:p>
          <a:p>
            <a:pPr indent="355600" algn="just"/>
            <a:r>
              <a:rPr lang="ru-RU" sz="1200" dirty="0" smtClean="0">
                <a:latin typeface="Arial" panose="020B0604020202020204" pitchFamily="34" charset="0"/>
                <a:cs typeface="Arial" panose="020B0604020202020204" pitchFamily="34" charset="0"/>
              </a:rPr>
              <a:t>Злоумышленники </a:t>
            </a:r>
            <a:r>
              <a:rPr lang="ru-RU" sz="1200" dirty="0">
                <a:latin typeface="Arial" panose="020B0604020202020204" pitchFamily="34" charset="0"/>
                <a:cs typeface="Arial" panose="020B0604020202020204" pitchFamily="34" charset="0"/>
              </a:rPr>
              <a:t>начали звонить выпускникам школ и их родителям, представляясь сотрудниками экспертных комиссий, и предлагать «изменить» результаты ЕГЭ за дополнительную плату. Об этом 19 июня рассказали в сервисе «МТС Защитник».</a:t>
            </a:r>
          </a:p>
          <a:p>
            <a:pPr indent="355600" algn="just"/>
            <a:r>
              <a:rPr lang="ru-RU" sz="1200" dirty="0">
                <a:latin typeface="Arial" panose="020B0604020202020204" pitchFamily="34" charset="0"/>
                <a:cs typeface="Arial" panose="020B0604020202020204" pitchFamily="34" charset="0"/>
              </a:rPr>
              <a:t>По данным специалистов, мошенники пользуются стрессовой ситуацией в период сдачи экзаменов и поступления в вузы.</a:t>
            </a:r>
          </a:p>
          <a:p>
            <a:pPr indent="355600" algn="just"/>
            <a:r>
              <a:rPr lang="ru-RU" sz="1200" dirty="0">
                <a:latin typeface="Arial" panose="020B0604020202020204" pitchFamily="34" charset="0"/>
                <a:cs typeface="Arial" panose="020B0604020202020204" pitchFamily="34" charset="0"/>
              </a:rPr>
              <a:t>«В период сдачи государственных экзаменов школьники и их родители испытывают сильный стресс, связанный с публикацией результатов ЕГЭ и последующим поступлением в университеты. Мошенники понимают это и активно пользуются возникшей ситуацией: они звонят от лица предметных комиссий и предлагают «улучшить» результаты экзаменов за дополнительную плату», — сообщили «РИА Новости» в сервисе.</a:t>
            </a:r>
          </a:p>
          <a:p>
            <a:pPr indent="355600" algn="just"/>
            <a:r>
              <a:rPr lang="ru-RU" sz="1200" dirty="0">
                <a:latin typeface="Arial" panose="020B0604020202020204" pitchFamily="34" charset="0"/>
                <a:cs typeface="Arial" panose="020B0604020202020204" pitchFamily="34" charset="0"/>
              </a:rPr>
              <a:t>Отмечается, что злоумышленники обещают гарантированное изменение результатов и оказывают психологическое давление, убеждая жертв в необходимости срочной оплаты. После перевода денег мошенники исчезают, а никаких изменений в результатах экзаменов не происходит.</a:t>
            </a:r>
          </a:p>
          <a:p>
            <a:pPr indent="355600" algn="just"/>
            <a:r>
              <a:rPr lang="ru-RU" sz="1200" dirty="0">
                <a:latin typeface="Arial" panose="020B0604020202020204" pitchFamily="34" charset="0"/>
                <a:cs typeface="Arial" panose="020B0604020202020204" pitchFamily="34" charset="0"/>
              </a:rPr>
              <a:t>В сервисе подчеркнули, что официальные комиссии не звонят участникам ЕГЭ с подобными предложениями, а любые изменения результатов возможны только через официальную процедуру апелляции.</a:t>
            </a:r>
          </a:p>
          <a:p>
            <a:pPr indent="355600" algn="just"/>
            <a:r>
              <a:rPr lang="ru-RU" sz="1200" dirty="0">
                <a:latin typeface="Arial" panose="020B0604020202020204" pitchFamily="34" charset="0"/>
                <a:cs typeface="Arial" panose="020B0604020202020204" pitchFamily="34" charset="0"/>
              </a:rPr>
              <a:t>Член комитета Госдумы по информационной политике Антон </a:t>
            </a:r>
            <a:r>
              <a:rPr lang="ru-RU" sz="1200" dirty="0" err="1">
                <a:latin typeface="Arial" panose="020B0604020202020204" pitchFamily="34" charset="0"/>
                <a:cs typeface="Arial" panose="020B0604020202020204" pitchFamily="34" charset="0"/>
              </a:rPr>
              <a:t>Немкин</a:t>
            </a:r>
            <a:r>
              <a:rPr lang="ru-RU" sz="1200" dirty="0">
                <a:latin typeface="Arial" panose="020B0604020202020204" pitchFamily="34" charset="0"/>
                <a:cs typeface="Arial" panose="020B0604020202020204" pitchFamily="34" charset="0"/>
              </a:rPr>
              <a:t> 28 мая рассказал, что мошенники начали распространять вредоносные программы под видом готовых ответов на ЕГЭ и ОГЭ для получения доступа к банковским приложениям и персональным данным. </a:t>
            </a:r>
            <a:r>
              <a:rPr lang="ru-RU" sz="1200" dirty="0" err="1">
                <a:latin typeface="Arial" panose="020B0604020202020204" pitchFamily="34" charset="0"/>
                <a:cs typeface="Arial" panose="020B0604020202020204" pitchFamily="34" charset="0"/>
              </a:rPr>
              <a:t>Немкин</a:t>
            </a:r>
            <a:r>
              <a:rPr lang="ru-RU" sz="1200" dirty="0">
                <a:latin typeface="Arial" panose="020B0604020202020204" pitchFamily="34" charset="0"/>
                <a:cs typeface="Arial" panose="020B0604020202020204" pitchFamily="34" charset="0"/>
              </a:rPr>
              <a:t> напомнил, что официальных ответов на государственные экзамены в открытом доступе до их начала не существует. Любые предложения об их продаже являются мошенничеством или попыткой распространить вирусы через архивы и документы с макросами</a:t>
            </a:r>
            <a:r>
              <a:rPr lang="ru-RU" sz="1200" dirty="0" smtClean="0">
                <a:latin typeface="Arial" panose="020B0604020202020204" pitchFamily="34" charset="0"/>
                <a:cs typeface="Arial" panose="020B0604020202020204" pitchFamily="34" charset="0"/>
              </a:rPr>
              <a:t>.</a:t>
            </a:r>
            <a:endParaRPr lang="ru-RU" sz="1200" dirty="0">
              <a:latin typeface="Arial" panose="020B0604020202020204" pitchFamily="34" charset="0"/>
              <a:cs typeface="Arial" panose="020B0604020202020204" pitchFamily="34" charset="0"/>
            </a:endParaRPr>
          </a:p>
        </p:txBody>
      </p:sp>
      <p:sp>
        <p:nvSpPr>
          <p:cNvPr id="8" name="Прямоугольник 7"/>
          <p:cNvSpPr/>
          <p:nvPr/>
        </p:nvSpPr>
        <p:spPr>
          <a:xfrm>
            <a:off x="2286000" y="3105835"/>
            <a:ext cx="4572000" cy="646331"/>
          </a:xfrm>
          <a:prstGeom prst="rect">
            <a:avLst/>
          </a:prstGeom>
        </p:spPr>
        <p:txBody>
          <a:bodyPr>
            <a:spAutoFit/>
          </a:bodyPr>
          <a:lstStyle/>
          <a:p>
            <a:r>
              <a:rPr lang="ru-RU" dirty="0"/>
              <a:t/>
            </a:r>
            <a:br>
              <a:rPr lang="ru-RU" dirty="0"/>
            </a:br>
            <a:endParaRPr lang="ru-RU" dirty="0"/>
          </a:p>
        </p:txBody>
      </p:sp>
      <p:sp>
        <p:nvSpPr>
          <p:cNvPr id="13" name="AutoShape 8"/>
          <p:cNvSpPr>
            <a:spLocks noChangeArrowheads="1"/>
          </p:cNvSpPr>
          <p:nvPr/>
        </p:nvSpPr>
        <p:spPr bwMode="auto">
          <a:xfrm rot="5400000">
            <a:off x="4032545" y="-2655069"/>
            <a:ext cx="1080124" cy="7919665"/>
          </a:xfrm>
          <a:prstGeom prst="homePlate">
            <a:avLst>
              <a:gd name="adj" fmla="val 100000"/>
            </a:avLst>
          </a:prstGeom>
          <a:gradFill rotWithShape="1">
            <a:gsLst>
              <a:gs pos="0">
                <a:schemeClr val="bg1"/>
              </a:gs>
              <a:gs pos="100000">
                <a:srgbClr val="99CCFF"/>
              </a:gs>
            </a:gsLst>
            <a:path path="rect">
              <a:fillToRect l="50000" t="50000" r="50000" b="50000"/>
            </a:path>
          </a:gradFill>
          <a:ln w="9525">
            <a:solidFill>
              <a:schemeClr val="tx1"/>
            </a:solidFill>
            <a:miter lim="800000"/>
            <a:headEnd/>
            <a:tailEnd/>
          </a:ln>
        </p:spPr>
        <p:txBody>
          <a:bodyPr vert="vert270" lIns="18000" rIns="18000" anchor="t" anchorCtr="0"/>
          <a:lstStyle/>
          <a:p>
            <a:pPr algn="ctr"/>
            <a:r>
              <a:rPr lang="ru-RU" sz="1600" b="1" dirty="0">
                <a:latin typeface="Arial" panose="020B0604020202020204" pitchFamily="34" charset="0"/>
                <a:cs typeface="Arial" panose="020B0604020202020204" pitchFamily="34" charset="0"/>
              </a:rPr>
              <a:t>https://</a:t>
            </a:r>
            <a:r>
              <a:rPr lang="ru-RU" sz="1600" b="1" dirty="0" smtClean="0">
                <a:latin typeface="Arial" panose="020B0604020202020204" pitchFamily="34" charset="0"/>
                <a:cs typeface="Arial" panose="020B0604020202020204" pitchFamily="34" charset="0"/>
              </a:rPr>
              <a:t>iz.ru/2118117/moshenniki-nachali-predlagat-vypusknikam-                                   </a:t>
            </a:r>
            <a:r>
              <a:rPr lang="ru-RU" sz="1600" b="1" dirty="0" err="1" smtClean="0">
                <a:latin typeface="Arial" panose="020B0604020202020204" pitchFamily="34" charset="0"/>
                <a:cs typeface="Arial" panose="020B0604020202020204" pitchFamily="34" charset="0"/>
              </a:rPr>
              <a:t>shkol-izmenit-rezultaty-ege-za-dengi-izi</a:t>
            </a:r>
            <a:endParaRPr lang="ru-RU" sz="1600" b="1" dirty="0">
              <a:latin typeface="Arial" panose="020B0604020202020204" pitchFamily="34" charset="0"/>
              <a:cs typeface="Arial" panose="020B0604020202020204" pitchFamily="34" charset="0"/>
            </a:endParaRPr>
          </a:p>
        </p:txBody>
      </p:sp>
      <p:sp>
        <p:nvSpPr>
          <p:cNvPr id="5" name="AutoShape 4" descr="Picture background"/>
          <p:cNvSpPr>
            <a:spLocks noChangeAspect="1" noChangeArrowheads="1"/>
          </p:cNvSpPr>
          <p:nvPr/>
        </p:nvSpPr>
        <p:spPr bwMode="auto">
          <a:xfrm>
            <a:off x="612775" y="3127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9" name="AutoShape 6" descr="Picture background"/>
          <p:cNvSpPr>
            <a:spLocks noChangeAspect="1" noChangeArrowheads="1"/>
          </p:cNvSpPr>
          <p:nvPr/>
        </p:nvSpPr>
        <p:spPr bwMode="auto">
          <a:xfrm>
            <a:off x="765175" y="4651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0" name="AutoShape 8" descr="C:\Users\PC124\Downloads\imagen-sfr-socfond-vyplaty-posobiya-0ori.webp"/>
          <p:cNvSpPr>
            <a:spLocks noChangeAspect="1" noChangeArrowheads="1"/>
          </p:cNvSpPr>
          <p:nvPr/>
        </p:nvSpPr>
        <p:spPr bwMode="auto">
          <a:xfrm>
            <a:off x="917575" y="6175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1" name="AutoShape 10" descr="C:\Users\PC124\Downloads\imagen-sfr-socfond-vyplaty-posobiya-0ori.webp"/>
          <p:cNvSpPr>
            <a:spLocks noChangeAspect="1" noChangeArrowheads="1"/>
          </p:cNvSpPr>
          <p:nvPr/>
        </p:nvSpPr>
        <p:spPr bwMode="auto">
          <a:xfrm>
            <a:off x="1069975" y="769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5" name="AutoShape 12" descr="C:\Users\PC124\Downloads\imagen-sfr-socfond-vyplaty-posobiya-0ori.webp"/>
          <p:cNvSpPr>
            <a:spLocks noChangeAspect="1" noChangeArrowheads="1"/>
          </p:cNvSpPr>
          <p:nvPr/>
        </p:nvSpPr>
        <p:spPr bwMode="auto">
          <a:xfrm>
            <a:off x="1222375" y="922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8" name="AutoShape 14" descr="C:\Users\PC124\Downloads\imagen-sfr-socfond-vyplaty-posobiya-0ori.webp"/>
          <p:cNvSpPr>
            <a:spLocks noChangeAspect="1" noChangeArrowheads="1"/>
          </p:cNvSpPr>
          <p:nvPr/>
        </p:nvSpPr>
        <p:spPr bwMode="auto">
          <a:xfrm>
            <a:off x="1374775" y="10747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Tree>
    <p:extLst>
      <p:ext uri="{BB962C8B-B14F-4D97-AF65-F5344CB8AC3E}">
        <p14:creationId xmlns:p14="http://schemas.microsoft.com/office/powerpoint/2010/main" val="245580837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Picture 4" descr="Picture background"/>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95536" y="1080407"/>
            <a:ext cx="1512168" cy="1439589"/>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Picture backgroun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308304" y="1139481"/>
            <a:ext cx="1338697" cy="1281407"/>
          </a:xfrm>
          <a:prstGeom prst="rect">
            <a:avLst/>
          </a:prstGeom>
          <a:noFill/>
          <a:extLst>
            <a:ext uri="{909E8E84-426E-40DD-AFC4-6F175D3DCCD1}">
              <a14:hiddenFill xmlns:a14="http://schemas.microsoft.com/office/drawing/2010/main">
                <a:solidFill>
                  <a:srgbClr val="FFFFFF"/>
                </a:solidFill>
              </a14:hiddenFill>
            </a:ext>
          </a:extLst>
        </p:spPr>
      </p:pic>
      <p:sp>
        <p:nvSpPr>
          <p:cNvPr id="4" name="Прямоугольник 3"/>
          <p:cNvSpPr/>
          <p:nvPr/>
        </p:nvSpPr>
        <p:spPr>
          <a:xfrm>
            <a:off x="0" y="0"/>
            <a:ext cx="9144000" cy="662446"/>
          </a:xfrm>
          <a:prstGeom prst="rect">
            <a:avLst/>
          </a:prstGeom>
          <a:solidFill>
            <a:srgbClr val="2444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AutoShape 2" descr="https://dom.tyumen-city.ru/files/informer/img/2017/03/5c1d242910429.jpg"/>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 name="Заголовок 1"/>
          <p:cNvSpPr>
            <a:spLocks noGrp="1"/>
          </p:cNvSpPr>
          <p:nvPr>
            <p:ph type="ctrTitle"/>
          </p:nvPr>
        </p:nvSpPr>
        <p:spPr>
          <a:xfrm>
            <a:off x="0" y="-27384"/>
            <a:ext cx="9143999" cy="648072"/>
          </a:xfrm>
        </p:spPr>
        <p:txBody>
          <a:bodyPr>
            <a:noAutofit/>
          </a:bodyPr>
          <a:lstStyle/>
          <a:p>
            <a:r>
              <a:rPr lang="ru-RU" sz="1600" b="1" dirty="0" smtClean="0">
                <a:solidFill>
                  <a:schemeClr val="bg1"/>
                </a:solidFill>
                <a:latin typeface="Arial" pitchFamily="34" charset="0"/>
                <a:cs typeface="Arial" pitchFamily="34" charset="0"/>
              </a:rPr>
              <a:t>ОБЗОР </a:t>
            </a:r>
            <a:r>
              <a:rPr lang="ru-RU" sz="1600" b="1" dirty="0">
                <a:solidFill>
                  <a:schemeClr val="bg1"/>
                </a:solidFill>
                <a:latin typeface="Arial" pitchFamily="34" charset="0"/>
                <a:cs typeface="Arial" pitchFamily="34" charset="0"/>
              </a:rPr>
              <a:t>МАТЕРИАЛОВ ИЗ СМИ, </a:t>
            </a:r>
            <a:r>
              <a:rPr lang="ru-RU" sz="1600" b="1" dirty="0" smtClean="0">
                <a:solidFill>
                  <a:schemeClr val="bg1"/>
                </a:solidFill>
                <a:latin typeface="Arial" pitchFamily="34" charset="0"/>
                <a:cs typeface="Arial" pitchFamily="34" charset="0"/>
              </a:rPr>
              <a:t>МЕССЕНДЖЕРОВ</a:t>
            </a:r>
            <a:br>
              <a:rPr lang="ru-RU" sz="1600" b="1" dirty="0" smtClean="0">
                <a:solidFill>
                  <a:schemeClr val="bg1"/>
                </a:solidFill>
                <a:latin typeface="Arial" pitchFamily="34" charset="0"/>
                <a:cs typeface="Arial" pitchFamily="34" charset="0"/>
              </a:rPr>
            </a:br>
            <a:r>
              <a:rPr lang="ru-RU" sz="1600" b="1" dirty="0" smtClean="0">
                <a:solidFill>
                  <a:schemeClr val="bg1"/>
                </a:solidFill>
                <a:latin typeface="Arial" pitchFamily="34" charset="0"/>
                <a:cs typeface="Arial" pitchFamily="34" charset="0"/>
              </a:rPr>
              <a:t>                                                                                                                                     на </a:t>
            </a:r>
            <a:r>
              <a:rPr lang="ru-RU" sz="1600" b="1" dirty="0" smtClean="0">
                <a:solidFill>
                  <a:schemeClr val="bg1"/>
                </a:solidFill>
                <a:latin typeface="Arial" pitchFamily="34" charset="0"/>
                <a:cs typeface="Arial" pitchFamily="34" charset="0"/>
              </a:rPr>
              <a:t>19</a:t>
            </a:r>
            <a:r>
              <a:rPr lang="ru-RU" sz="1600" b="1" dirty="0" smtClean="0">
                <a:solidFill>
                  <a:schemeClr val="bg1"/>
                </a:solidFill>
                <a:latin typeface="Arial" pitchFamily="34" charset="0"/>
                <a:cs typeface="Arial" pitchFamily="34" charset="0"/>
              </a:rPr>
              <a:t>.06.2026</a:t>
            </a:r>
            <a:endParaRPr lang="ru-RU" sz="1600" b="1" dirty="0">
              <a:solidFill>
                <a:schemeClr val="bg1"/>
              </a:solidFill>
              <a:latin typeface="Arial" pitchFamily="34" charset="0"/>
              <a:cs typeface="Arial" pitchFamily="34" charset="0"/>
            </a:endParaRPr>
          </a:p>
        </p:txBody>
      </p:sp>
      <p:pic>
        <p:nvPicPr>
          <p:cNvPr id="28" name="Рисунок 2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6641707"/>
            <a:ext cx="9144000" cy="243677"/>
          </a:xfrm>
          <a:prstGeom prst="rect">
            <a:avLst/>
          </a:prstGeom>
        </p:spPr>
      </p:pic>
      <p:sp>
        <p:nvSpPr>
          <p:cNvPr id="3" name="AutoShape 8" descr="C:\Users\PC124\Downloads\diploma.webp"/>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7" name="AutoShape 20" descr="Picture background"/>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2" name="Rectangle 10"/>
          <p:cNvSpPr>
            <a:spLocks noChangeArrowheads="1"/>
          </p:cNvSpPr>
          <p:nvPr/>
        </p:nvSpPr>
        <p:spPr bwMode="auto">
          <a:xfrm>
            <a:off x="492945" y="2564904"/>
            <a:ext cx="8136904" cy="3987313"/>
          </a:xfrm>
          <a:prstGeom prst="rect">
            <a:avLst/>
          </a:prstGeom>
          <a:gradFill rotWithShape="1">
            <a:gsLst>
              <a:gs pos="0">
                <a:schemeClr val="bg1"/>
              </a:gs>
              <a:gs pos="100000">
                <a:srgbClr val="99CCFF"/>
              </a:gs>
            </a:gsLst>
            <a:path path="rect">
              <a:fillToRect l="50000" t="50000" r="50000" b="50000"/>
            </a:path>
          </a:gradFill>
          <a:ln w="9525">
            <a:solidFill>
              <a:schemeClr val="tx1"/>
            </a:solidFill>
            <a:miter lim="800000"/>
            <a:headEnd/>
            <a:tailEnd/>
          </a:ln>
        </p:spPr>
        <p:txBody>
          <a:bodyPr lIns="18000" rIns="18000" anchor="ctr"/>
          <a:lstStyle/>
          <a:p>
            <a:pPr indent="355600" algn="just"/>
            <a:r>
              <a:rPr lang="ru-RU" sz="1600" b="1" dirty="0">
                <a:latin typeface="Arial" panose="020B0604020202020204" pitchFamily="34" charset="0"/>
                <a:cs typeface="Arial" panose="020B0604020202020204" pitchFamily="34" charset="0"/>
              </a:rPr>
              <a:t>Пособника мошенников, похитивших у женщины 2,8 миллиона, осудили на три года</a:t>
            </a:r>
            <a:endParaRPr lang="ru-RU" sz="1600" dirty="0">
              <a:latin typeface="Arial" panose="020B0604020202020204" pitchFamily="34" charset="0"/>
              <a:cs typeface="Arial" panose="020B0604020202020204" pitchFamily="34" charset="0"/>
            </a:endParaRPr>
          </a:p>
          <a:p>
            <a:pPr indent="355600" algn="just"/>
            <a:r>
              <a:rPr lang="ru-RU" sz="1400" dirty="0">
                <a:latin typeface="Arial" panose="020B0604020202020204" pitchFamily="34" charset="0"/>
                <a:cs typeface="Arial" panose="020B0604020202020204" pitchFamily="34" charset="0"/>
              </a:rPr>
              <a:t>Каширский городской суд приговорил к трем годам колонии мужчину по фамилии Лихой, который вместе с аферистами похитил у женщины 2,8 миллиона рублей. Потерпевшая переводила деньги на карты злоумышленников. Об этом в четверг, 18 июня, сообщили в пресс-службе судов общей юрисдикции Московской области.</a:t>
            </a:r>
          </a:p>
          <a:p>
            <a:pPr indent="355600" algn="just"/>
            <a:r>
              <a:rPr lang="ru-RU" sz="1400" dirty="0">
                <a:latin typeface="Arial" panose="020B0604020202020204" pitchFamily="34" charset="0"/>
                <a:cs typeface="Arial" panose="020B0604020202020204" pitchFamily="34" charset="0"/>
              </a:rPr>
              <a:t>— Суд признал Лихого В.Д. виновным в совершении преступления и назначил наказание в виде лишения свободы на срок три года с отбыванием наказания в ИК общего режима, — рассказали в Telegram-канале инстанции.</a:t>
            </a:r>
          </a:p>
          <a:p>
            <a:pPr indent="355600" algn="just"/>
            <a:r>
              <a:rPr lang="ru-RU" sz="1400" dirty="0">
                <a:latin typeface="Arial" panose="020B0604020202020204" pitchFamily="34" charset="0"/>
                <a:cs typeface="Arial" panose="020B0604020202020204" pitchFamily="34" charset="0"/>
              </a:rPr>
              <a:t>Аферисты сообщили женщине, что от ее имени якобы оформлена доверенность на неизвестного, который может пользоваться ее банковскими счетами. Потерпевшую убедили перевести сбережения, чтобы не потерять их. Сначала женщина взяла кредит на 600 тысяч рублей и отправила эту сумму мошенникам.</a:t>
            </a:r>
          </a:p>
          <a:p>
            <a:pPr indent="355600" algn="just"/>
            <a:r>
              <a:rPr lang="ru-RU" sz="1400" dirty="0">
                <a:latin typeface="Arial" panose="020B0604020202020204" pitchFamily="34" charset="0"/>
                <a:cs typeface="Arial" panose="020B0604020202020204" pitchFamily="34" charset="0"/>
              </a:rPr>
              <a:t>Аферисты не остановились на этом. В дальнейшем женщина сделала несколько переводов, в том числе отправила 300 тысяч рублей на карту Лихого. Мужчину вычислили и задержали. </a:t>
            </a:r>
          </a:p>
          <a:p>
            <a:r>
              <a:rPr lang="ru-RU" sz="1400" dirty="0">
                <a:latin typeface="Arial" panose="020B0604020202020204" pitchFamily="34" charset="0"/>
                <a:cs typeface="Arial" panose="020B0604020202020204" pitchFamily="34" charset="0"/>
              </a:rPr>
              <a:t>Ранее житель Лобни под влиянием мошенников перевел на карту </a:t>
            </a:r>
            <a:r>
              <a:rPr lang="ru-RU" sz="1400" dirty="0" err="1">
                <a:latin typeface="Arial" panose="020B0604020202020204" pitchFamily="34" charset="0"/>
                <a:cs typeface="Arial" panose="020B0604020202020204" pitchFamily="34" charset="0"/>
              </a:rPr>
              <a:t>дроппера</a:t>
            </a:r>
            <a:r>
              <a:rPr lang="ru-RU" sz="1400" dirty="0">
                <a:latin typeface="Arial" panose="020B0604020202020204" pitchFamily="34" charset="0"/>
                <a:cs typeface="Arial" panose="020B0604020202020204" pitchFamily="34" charset="0"/>
              </a:rPr>
              <a:t> почти один миллион рублей. Пособника аферистов задержали и возбудили уголовное дело. Суд избрал ему меру пресечения в виде подписки о невыезде.</a:t>
            </a:r>
          </a:p>
        </p:txBody>
      </p:sp>
      <p:sp>
        <p:nvSpPr>
          <p:cNvPr id="8" name="Прямоугольник 7"/>
          <p:cNvSpPr/>
          <p:nvPr/>
        </p:nvSpPr>
        <p:spPr>
          <a:xfrm>
            <a:off x="2286000" y="3105835"/>
            <a:ext cx="4572000" cy="646331"/>
          </a:xfrm>
          <a:prstGeom prst="rect">
            <a:avLst/>
          </a:prstGeom>
        </p:spPr>
        <p:txBody>
          <a:bodyPr>
            <a:spAutoFit/>
          </a:bodyPr>
          <a:lstStyle/>
          <a:p>
            <a:r>
              <a:rPr lang="ru-RU" dirty="0"/>
              <a:t/>
            </a:r>
            <a:br>
              <a:rPr lang="ru-RU" dirty="0"/>
            </a:br>
            <a:endParaRPr lang="ru-RU" dirty="0"/>
          </a:p>
        </p:txBody>
      </p:sp>
      <p:sp>
        <p:nvSpPr>
          <p:cNvPr id="13" name="AutoShape 8"/>
          <p:cNvSpPr>
            <a:spLocks noChangeArrowheads="1"/>
          </p:cNvSpPr>
          <p:nvPr/>
        </p:nvSpPr>
        <p:spPr bwMode="auto">
          <a:xfrm rot="5400000">
            <a:off x="4032545" y="-2655069"/>
            <a:ext cx="1080124" cy="7919665"/>
          </a:xfrm>
          <a:prstGeom prst="homePlate">
            <a:avLst>
              <a:gd name="adj" fmla="val 100000"/>
            </a:avLst>
          </a:prstGeom>
          <a:gradFill rotWithShape="1">
            <a:gsLst>
              <a:gs pos="0">
                <a:schemeClr val="bg1"/>
              </a:gs>
              <a:gs pos="100000">
                <a:srgbClr val="99CCFF"/>
              </a:gs>
            </a:gsLst>
            <a:path path="rect">
              <a:fillToRect l="50000" t="50000" r="50000" b="50000"/>
            </a:path>
          </a:gradFill>
          <a:ln w="9525">
            <a:solidFill>
              <a:schemeClr val="tx1"/>
            </a:solidFill>
            <a:miter lim="800000"/>
            <a:headEnd/>
            <a:tailEnd/>
          </a:ln>
        </p:spPr>
        <p:txBody>
          <a:bodyPr vert="vert270" lIns="18000" rIns="18000" anchor="t" anchorCtr="0"/>
          <a:lstStyle/>
          <a:p>
            <a:pPr algn="ctr"/>
            <a:r>
              <a:rPr lang="ru-RU" sz="1600" b="1" dirty="0">
                <a:latin typeface="Arial" panose="020B0604020202020204" pitchFamily="34" charset="0"/>
                <a:cs typeface="Arial" panose="020B0604020202020204" pitchFamily="34" charset="0"/>
              </a:rPr>
              <a:t>https://</a:t>
            </a:r>
            <a:r>
              <a:rPr lang="ru-RU" sz="1600" b="1" dirty="0" smtClean="0">
                <a:latin typeface="Arial" panose="020B0604020202020204" pitchFamily="34" charset="0"/>
                <a:cs typeface="Arial" panose="020B0604020202020204" pitchFamily="34" charset="0"/>
              </a:rPr>
              <a:t>vm.ru/news/1335813-posobnika-moshennikov-pohitivshih-                                        u-zhenshiny-28-milliona-osudili-na-tri-goda</a:t>
            </a:r>
            <a:endParaRPr lang="ru-RU" sz="1600" b="1" dirty="0">
              <a:latin typeface="Arial" panose="020B0604020202020204" pitchFamily="34" charset="0"/>
              <a:cs typeface="Arial" panose="020B0604020202020204" pitchFamily="34" charset="0"/>
            </a:endParaRPr>
          </a:p>
          <a:p>
            <a:pPr algn="ctr"/>
            <a:endParaRPr lang="ru-RU" sz="1600" b="1" dirty="0" smtClean="0">
              <a:latin typeface="Arial" panose="020B0604020202020204" pitchFamily="34" charset="0"/>
              <a:cs typeface="Arial" panose="020B0604020202020204" pitchFamily="34" charset="0"/>
            </a:endParaRPr>
          </a:p>
        </p:txBody>
      </p:sp>
      <p:sp>
        <p:nvSpPr>
          <p:cNvPr id="5" name="AutoShape 4" descr="Picture background"/>
          <p:cNvSpPr>
            <a:spLocks noChangeAspect="1" noChangeArrowheads="1"/>
          </p:cNvSpPr>
          <p:nvPr/>
        </p:nvSpPr>
        <p:spPr bwMode="auto">
          <a:xfrm>
            <a:off x="612775" y="3127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9" name="AutoShape 6" descr="Picture background"/>
          <p:cNvSpPr>
            <a:spLocks noChangeAspect="1" noChangeArrowheads="1"/>
          </p:cNvSpPr>
          <p:nvPr/>
        </p:nvSpPr>
        <p:spPr bwMode="auto">
          <a:xfrm>
            <a:off x="765175" y="4651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0" name="AutoShape 8" descr="C:\Users\PC124\Downloads\imagen-sfr-socfond-vyplaty-posobiya-0ori.webp"/>
          <p:cNvSpPr>
            <a:spLocks noChangeAspect="1" noChangeArrowheads="1"/>
          </p:cNvSpPr>
          <p:nvPr/>
        </p:nvSpPr>
        <p:spPr bwMode="auto">
          <a:xfrm>
            <a:off x="917575" y="6175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1" name="AutoShape 10" descr="C:\Users\PC124\Downloads\imagen-sfr-socfond-vyplaty-posobiya-0ori.webp"/>
          <p:cNvSpPr>
            <a:spLocks noChangeAspect="1" noChangeArrowheads="1"/>
          </p:cNvSpPr>
          <p:nvPr/>
        </p:nvSpPr>
        <p:spPr bwMode="auto">
          <a:xfrm>
            <a:off x="1069975" y="769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5" name="AutoShape 12" descr="C:\Users\PC124\Downloads\imagen-sfr-socfond-vyplaty-posobiya-0ori.webp"/>
          <p:cNvSpPr>
            <a:spLocks noChangeAspect="1" noChangeArrowheads="1"/>
          </p:cNvSpPr>
          <p:nvPr/>
        </p:nvSpPr>
        <p:spPr bwMode="auto">
          <a:xfrm>
            <a:off x="1222375" y="922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8" name="AutoShape 14" descr="C:\Users\PC124\Downloads\imagen-sfr-socfond-vyplaty-posobiya-0ori.webp"/>
          <p:cNvSpPr>
            <a:spLocks noChangeAspect="1" noChangeArrowheads="1"/>
          </p:cNvSpPr>
          <p:nvPr/>
        </p:nvSpPr>
        <p:spPr bwMode="auto">
          <a:xfrm>
            <a:off x="1374775" y="10747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1" name="TextBox 20"/>
          <p:cNvSpPr txBox="1"/>
          <p:nvPr/>
        </p:nvSpPr>
        <p:spPr>
          <a:xfrm>
            <a:off x="8823768" y="6504796"/>
            <a:ext cx="356744" cy="307777"/>
          </a:xfrm>
          <a:prstGeom prst="rect">
            <a:avLst/>
          </a:prstGeom>
          <a:noFill/>
        </p:spPr>
        <p:txBody>
          <a:bodyPr wrap="square" rtlCol="0">
            <a:spAutoFit/>
          </a:bodyPr>
          <a:lstStyle/>
          <a:p>
            <a:r>
              <a:rPr lang="ru-RU" sz="1400" b="1" dirty="0">
                <a:latin typeface="Arial" pitchFamily="34" charset="0"/>
                <a:cs typeface="Arial" pitchFamily="34" charset="0"/>
              </a:rPr>
              <a:t>7</a:t>
            </a:r>
          </a:p>
        </p:txBody>
      </p:sp>
    </p:spTree>
    <p:extLst>
      <p:ext uri="{BB962C8B-B14F-4D97-AF65-F5344CB8AC3E}">
        <p14:creationId xmlns:p14="http://schemas.microsoft.com/office/powerpoint/2010/main" val="252739432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8" descr="Picture background"/>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51609" y="987036"/>
            <a:ext cx="1526163" cy="1418821"/>
          </a:xfrm>
          <a:prstGeom prst="rect">
            <a:avLst/>
          </a:prstGeom>
          <a:noFill/>
          <a:extLst>
            <a:ext uri="{909E8E84-426E-40DD-AFC4-6F175D3DCCD1}">
              <a14:hiddenFill xmlns:a14="http://schemas.microsoft.com/office/drawing/2010/main">
                <a:solidFill>
                  <a:srgbClr val="FFFFFF"/>
                </a:solidFill>
              </a14:hiddenFill>
            </a:ext>
          </a:extLst>
        </p:spPr>
      </p:pic>
      <p:sp>
        <p:nvSpPr>
          <p:cNvPr id="4" name="Прямоугольник 3"/>
          <p:cNvSpPr/>
          <p:nvPr/>
        </p:nvSpPr>
        <p:spPr>
          <a:xfrm>
            <a:off x="0" y="0"/>
            <a:ext cx="9144000" cy="662446"/>
          </a:xfrm>
          <a:prstGeom prst="rect">
            <a:avLst/>
          </a:prstGeom>
          <a:solidFill>
            <a:srgbClr val="2444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AutoShape 2" descr="https://dom.tyumen-city.ru/files/informer/img/2017/03/5c1d242910429.jpg"/>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 name="Заголовок 1"/>
          <p:cNvSpPr>
            <a:spLocks noGrp="1"/>
          </p:cNvSpPr>
          <p:nvPr>
            <p:ph type="ctrTitle"/>
          </p:nvPr>
        </p:nvSpPr>
        <p:spPr>
          <a:xfrm>
            <a:off x="6079128" y="3847815"/>
            <a:ext cx="3507817" cy="267450"/>
          </a:xfrm>
        </p:spPr>
        <p:txBody>
          <a:bodyPr>
            <a:noAutofit/>
          </a:bodyPr>
          <a:lstStyle/>
          <a:p>
            <a:r>
              <a:rPr lang="ru-RU" sz="1600" b="1" dirty="0" smtClean="0">
                <a:solidFill>
                  <a:schemeClr val="bg1"/>
                </a:solidFill>
                <a:latin typeface="Arial" pitchFamily="34" charset="0"/>
                <a:cs typeface="Arial" pitchFamily="34" charset="0"/>
              </a:rPr>
              <a:t>ОБЗОР </a:t>
            </a:r>
            <a:r>
              <a:rPr lang="ru-RU" sz="1600" b="1" dirty="0">
                <a:solidFill>
                  <a:schemeClr val="bg1"/>
                </a:solidFill>
                <a:latin typeface="Arial" pitchFamily="34" charset="0"/>
                <a:cs typeface="Arial" pitchFamily="34" charset="0"/>
              </a:rPr>
              <a:t>МАТЕРИАЛОВ ИЗ СМИ, </a:t>
            </a:r>
            <a:r>
              <a:rPr lang="ru-RU" sz="1600" b="1" dirty="0" smtClean="0">
                <a:solidFill>
                  <a:schemeClr val="bg1"/>
                </a:solidFill>
                <a:latin typeface="Arial" pitchFamily="34" charset="0"/>
                <a:cs typeface="Arial" pitchFamily="34" charset="0"/>
              </a:rPr>
              <a:t>МЕССЕНДЖЕРОВ</a:t>
            </a:r>
            <a:br>
              <a:rPr lang="ru-RU" sz="1600" b="1" dirty="0" smtClean="0">
                <a:solidFill>
                  <a:schemeClr val="bg1"/>
                </a:solidFill>
                <a:latin typeface="Arial" pitchFamily="34" charset="0"/>
                <a:cs typeface="Arial" pitchFamily="34" charset="0"/>
              </a:rPr>
            </a:br>
            <a:r>
              <a:rPr lang="ru-RU" sz="1600" b="1" dirty="0" smtClean="0">
                <a:solidFill>
                  <a:schemeClr val="bg1"/>
                </a:solidFill>
                <a:latin typeface="Arial" pitchFamily="34" charset="0"/>
                <a:cs typeface="Arial" pitchFamily="34" charset="0"/>
              </a:rPr>
              <a:t>                                                                                                                                     на </a:t>
            </a:r>
            <a:r>
              <a:rPr lang="en-US" sz="1600" b="1" dirty="0" smtClean="0">
                <a:solidFill>
                  <a:schemeClr val="bg1"/>
                </a:solidFill>
                <a:latin typeface="Arial" pitchFamily="34" charset="0"/>
                <a:cs typeface="Arial" pitchFamily="34" charset="0"/>
              </a:rPr>
              <a:t>12</a:t>
            </a:r>
            <a:r>
              <a:rPr lang="ru-RU" sz="1600" b="1" dirty="0" smtClean="0">
                <a:solidFill>
                  <a:schemeClr val="bg1"/>
                </a:solidFill>
                <a:latin typeface="Arial" pitchFamily="34" charset="0"/>
                <a:cs typeface="Arial" pitchFamily="34" charset="0"/>
              </a:rPr>
              <a:t>.0</a:t>
            </a:r>
            <a:r>
              <a:rPr lang="ru-RU" sz="1600" b="1" dirty="0">
                <a:solidFill>
                  <a:schemeClr val="bg1"/>
                </a:solidFill>
                <a:latin typeface="Arial" pitchFamily="34" charset="0"/>
                <a:cs typeface="Arial" pitchFamily="34" charset="0"/>
              </a:rPr>
              <a:t>3</a:t>
            </a:r>
            <a:r>
              <a:rPr lang="ru-RU" sz="1600" b="1" dirty="0" smtClean="0">
                <a:solidFill>
                  <a:schemeClr val="bg1"/>
                </a:solidFill>
                <a:latin typeface="Arial" pitchFamily="34" charset="0"/>
                <a:cs typeface="Arial" pitchFamily="34" charset="0"/>
              </a:rPr>
              <a:t>.2026</a:t>
            </a:r>
            <a:endParaRPr lang="ru-RU" sz="1600" b="1" dirty="0">
              <a:solidFill>
                <a:schemeClr val="bg1"/>
              </a:solidFill>
              <a:latin typeface="Arial" pitchFamily="34" charset="0"/>
              <a:cs typeface="Arial" pitchFamily="34" charset="0"/>
            </a:endParaRPr>
          </a:p>
        </p:txBody>
      </p:sp>
      <p:pic>
        <p:nvPicPr>
          <p:cNvPr id="28" name="Рисунок 2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6641707"/>
            <a:ext cx="9144000" cy="243677"/>
          </a:xfrm>
          <a:prstGeom prst="rect">
            <a:avLst/>
          </a:prstGeom>
        </p:spPr>
      </p:pic>
      <p:sp>
        <p:nvSpPr>
          <p:cNvPr id="3" name="AutoShape 8" descr="C:\Users\PC124\Downloads\diploma.webp"/>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7" name="AutoShape 20" descr="Picture background"/>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2" name="TextBox 21"/>
          <p:cNvSpPr txBox="1"/>
          <p:nvPr/>
        </p:nvSpPr>
        <p:spPr>
          <a:xfrm>
            <a:off x="8823768" y="6505599"/>
            <a:ext cx="356744" cy="307777"/>
          </a:xfrm>
          <a:prstGeom prst="rect">
            <a:avLst/>
          </a:prstGeom>
          <a:noFill/>
        </p:spPr>
        <p:txBody>
          <a:bodyPr wrap="square" rtlCol="0">
            <a:spAutoFit/>
          </a:bodyPr>
          <a:lstStyle/>
          <a:p>
            <a:r>
              <a:rPr lang="ru-RU" sz="1400" b="1" dirty="0">
                <a:latin typeface="Arial" pitchFamily="34" charset="0"/>
                <a:cs typeface="Arial" pitchFamily="34" charset="0"/>
              </a:rPr>
              <a:t>8</a:t>
            </a:r>
          </a:p>
        </p:txBody>
      </p:sp>
      <p:sp>
        <p:nvSpPr>
          <p:cNvPr id="12" name="Rectangle 10"/>
          <p:cNvSpPr>
            <a:spLocks noChangeArrowheads="1"/>
          </p:cNvSpPr>
          <p:nvPr/>
        </p:nvSpPr>
        <p:spPr bwMode="auto">
          <a:xfrm>
            <a:off x="460376" y="2439603"/>
            <a:ext cx="8288088" cy="4202104"/>
          </a:xfrm>
          <a:prstGeom prst="rect">
            <a:avLst/>
          </a:prstGeom>
          <a:gradFill rotWithShape="1">
            <a:gsLst>
              <a:gs pos="0">
                <a:schemeClr val="bg1"/>
              </a:gs>
              <a:gs pos="100000">
                <a:srgbClr val="99CCFF"/>
              </a:gs>
            </a:gsLst>
            <a:path path="rect">
              <a:fillToRect l="50000" t="50000" r="50000" b="50000"/>
            </a:path>
          </a:gradFill>
          <a:ln w="9525">
            <a:solidFill>
              <a:schemeClr val="tx1"/>
            </a:solidFill>
            <a:miter lim="800000"/>
            <a:headEnd/>
            <a:tailEnd/>
          </a:ln>
        </p:spPr>
        <p:txBody>
          <a:bodyPr lIns="18000" rIns="18000" anchor="ctr"/>
          <a:lstStyle/>
          <a:p>
            <a:pPr indent="355600" algn="just"/>
            <a:r>
              <a:rPr lang="ru-RU" b="1" dirty="0">
                <a:latin typeface="Arial" panose="020B0604020202020204" pitchFamily="34" charset="0"/>
                <a:cs typeface="Arial" panose="020B0604020202020204" pitchFamily="34" charset="0"/>
              </a:rPr>
              <a:t>Эксперт </a:t>
            </a:r>
            <a:r>
              <a:rPr lang="ru-RU" b="1" dirty="0" err="1">
                <a:latin typeface="Arial" panose="020B0604020202020204" pitchFamily="34" charset="0"/>
                <a:cs typeface="Arial" panose="020B0604020202020204" pitchFamily="34" charset="0"/>
              </a:rPr>
              <a:t>Кучава</a:t>
            </a:r>
            <a:r>
              <a:rPr lang="ru-RU" b="1" dirty="0">
                <a:latin typeface="Arial" panose="020B0604020202020204" pitchFamily="34" charset="0"/>
                <a:cs typeface="Arial" panose="020B0604020202020204" pitchFamily="34" charset="0"/>
              </a:rPr>
              <a:t> напомнил о схеме мошенников с просьбой присмотреть за сумкой</a:t>
            </a:r>
            <a:endParaRPr lang="ru-RU" dirty="0">
              <a:latin typeface="Arial" panose="020B0604020202020204" pitchFamily="34" charset="0"/>
              <a:cs typeface="Arial" panose="020B0604020202020204" pitchFamily="34" charset="0"/>
            </a:endParaRPr>
          </a:p>
          <a:p>
            <a:pPr indent="355600" algn="just"/>
            <a:r>
              <a:rPr lang="ru-RU" sz="1600" dirty="0">
                <a:latin typeface="Arial" panose="020B0604020202020204" pitchFamily="34" charset="0"/>
                <a:cs typeface="Arial" panose="020B0604020202020204" pitchFamily="34" charset="0"/>
              </a:rPr>
              <a:t>Мошенники на вокзалах просят пассажиров присмотреть за сумкой, затем на время отходят, а после возвращения обвиняют людей в краже ценных вещей, требуя компенсацию. Об этом предупредил эксперт «Народного фронта. Аналитика» Галактион </a:t>
            </a:r>
            <a:r>
              <a:rPr lang="ru-RU" sz="1600" dirty="0" err="1">
                <a:latin typeface="Arial" panose="020B0604020202020204" pitchFamily="34" charset="0"/>
                <a:cs typeface="Arial" panose="020B0604020202020204" pitchFamily="34" charset="0"/>
              </a:rPr>
              <a:t>Кучава</a:t>
            </a:r>
            <a:r>
              <a:rPr lang="ru-RU" sz="1600" dirty="0">
                <a:latin typeface="Arial" panose="020B0604020202020204" pitchFamily="34" charset="0"/>
                <a:cs typeface="Arial" panose="020B0604020202020204" pitchFamily="34" charset="0"/>
              </a:rPr>
              <a:t>.</a:t>
            </a:r>
          </a:p>
          <a:p>
            <a:pPr indent="355600" algn="just"/>
            <a:r>
              <a:rPr lang="ru-RU" sz="1600" dirty="0">
                <a:latin typeface="Arial" panose="020B0604020202020204" pitchFamily="34" charset="0"/>
                <a:cs typeface="Arial" panose="020B0604020202020204" pitchFamily="34" charset="0"/>
              </a:rPr>
              <a:t>— Мошенники начинают оказывать жесткое моральное давление, обвинять присмотревшего в воровстве и угрожать полицией. Расчет строится на том, что испуганный пассажир, боясь опоздать на поезд или оказаться в дежурной части, предпочтет отдать деньги добровольно в качестве компенсации, — отметил он.</a:t>
            </a:r>
          </a:p>
          <a:p>
            <a:pPr indent="355600" algn="just"/>
            <a:r>
              <a:rPr lang="ru-RU" sz="1600" dirty="0">
                <a:latin typeface="Arial" panose="020B0604020202020204" pitchFamily="34" charset="0"/>
                <a:cs typeface="Arial" panose="020B0604020202020204" pitchFamily="34" charset="0"/>
              </a:rPr>
              <a:t>По словам эксперта, чтобы защититься от мошенников на вокзалах, стоит вежливо, но твердо отказать в просьбе незнакомому пассажиру, пишет ТАСС.</a:t>
            </a:r>
          </a:p>
          <a:p>
            <a:pPr indent="355600" algn="just"/>
            <a:r>
              <a:rPr lang="ru-RU" sz="1600" dirty="0">
                <a:latin typeface="Arial" panose="020B0604020202020204" pitchFamily="34" charset="0"/>
                <a:cs typeface="Arial" panose="020B0604020202020204" pitchFamily="34" charset="0"/>
              </a:rPr>
              <a:t>Ранее в правоохранительных органах сообщили, что телефонные мошенники придумали новую схему обмана населения. Аферисты выдают себя за сотрудников аэропортов и убеждают граждан, что они якобы не заполнили миграционную карту по прилете в Россию. Правоохранители напомнили, что россиянам по прилете на родину не нужно заполнять миграционную карту. Это делают только иностранные граждане</a:t>
            </a:r>
            <a:r>
              <a:rPr lang="ru-RU" sz="1600" dirty="0" smtClean="0">
                <a:latin typeface="Arial" panose="020B0604020202020204" pitchFamily="34" charset="0"/>
                <a:cs typeface="Arial" panose="020B0604020202020204" pitchFamily="34" charset="0"/>
              </a:rPr>
              <a:t>.</a:t>
            </a:r>
            <a:endParaRPr lang="ru-RU" sz="1600" dirty="0">
              <a:latin typeface="Arial" panose="020B0604020202020204" pitchFamily="34" charset="0"/>
              <a:cs typeface="Arial" panose="020B0604020202020204" pitchFamily="34" charset="0"/>
            </a:endParaRPr>
          </a:p>
        </p:txBody>
      </p:sp>
      <p:sp>
        <p:nvSpPr>
          <p:cNvPr id="8" name="Прямоугольник 7"/>
          <p:cNvSpPr/>
          <p:nvPr/>
        </p:nvSpPr>
        <p:spPr>
          <a:xfrm>
            <a:off x="2286000" y="3105835"/>
            <a:ext cx="4572000" cy="646331"/>
          </a:xfrm>
          <a:prstGeom prst="rect">
            <a:avLst/>
          </a:prstGeom>
        </p:spPr>
        <p:txBody>
          <a:bodyPr>
            <a:spAutoFit/>
          </a:bodyPr>
          <a:lstStyle/>
          <a:p>
            <a:r>
              <a:rPr lang="ru-RU" dirty="0"/>
              <a:t/>
            </a:r>
            <a:br>
              <a:rPr lang="ru-RU" dirty="0"/>
            </a:br>
            <a:endParaRPr lang="ru-RU" dirty="0"/>
          </a:p>
        </p:txBody>
      </p:sp>
      <p:sp>
        <p:nvSpPr>
          <p:cNvPr id="13" name="AutoShape 8"/>
          <p:cNvSpPr>
            <a:spLocks noChangeArrowheads="1"/>
          </p:cNvSpPr>
          <p:nvPr/>
        </p:nvSpPr>
        <p:spPr bwMode="auto">
          <a:xfrm rot="5400000">
            <a:off x="4028355" y="-2650877"/>
            <a:ext cx="1152128" cy="7983289"/>
          </a:xfrm>
          <a:prstGeom prst="homePlate">
            <a:avLst>
              <a:gd name="adj" fmla="val 100000"/>
            </a:avLst>
          </a:prstGeom>
          <a:gradFill rotWithShape="1">
            <a:gsLst>
              <a:gs pos="0">
                <a:schemeClr val="bg1"/>
              </a:gs>
              <a:gs pos="100000">
                <a:srgbClr val="99CCFF"/>
              </a:gs>
            </a:gsLst>
            <a:path path="rect">
              <a:fillToRect l="50000" t="50000" r="50000" b="50000"/>
            </a:path>
          </a:gradFill>
          <a:ln w="9525">
            <a:solidFill>
              <a:schemeClr val="tx1"/>
            </a:solidFill>
            <a:miter lim="800000"/>
            <a:headEnd/>
            <a:tailEnd/>
          </a:ln>
        </p:spPr>
        <p:txBody>
          <a:bodyPr vert="vert270" lIns="18000" rIns="18000" anchor="t" anchorCtr="0"/>
          <a:lstStyle/>
          <a:p>
            <a:pPr algn="ctr"/>
            <a:r>
              <a:rPr lang="ru-RU" sz="1600" b="1" dirty="0">
                <a:latin typeface="Arial" panose="020B0604020202020204" pitchFamily="34" charset="0"/>
                <a:cs typeface="Arial" panose="020B0604020202020204" pitchFamily="34" charset="0"/>
              </a:rPr>
              <a:t>https://</a:t>
            </a:r>
            <a:r>
              <a:rPr lang="ru-RU" sz="1600" b="1" dirty="0" smtClean="0">
                <a:latin typeface="Arial" panose="020B0604020202020204" pitchFamily="34" charset="0"/>
                <a:cs typeface="Arial" panose="020B0604020202020204" pitchFamily="34" charset="0"/>
              </a:rPr>
              <a:t>vm.ru/news/1335551-ekspert-kuchava-napomnil-rossiyanam-                                        o-</a:t>
            </a:r>
            <a:r>
              <a:rPr lang="ru-RU" sz="1600" b="1" dirty="0" err="1" smtClean="0">
                <a:latin typeface="Arial" panose="020B0604020202020204" pitchFamily="34" charset="0"/>
                <a:cs typeface="Arial" panose="020B0604020202020204" pitchFamily="34" charset="0"/>
              </a:rPr>
              <a:t>sheme</a:t>
            </a:r>
            <a:r>
              <a:rPr lang="ru-RU" sz="1600" b="1" dirty="0" smtClean="0">
                <a:latin typeface="Arial" panose="020B0604020202020204" pitchFamily="34" charset="0"/>
                <a:cs typeface="Arial" panose="020B0604020202020204" pitchFamily="34" charset="0"/>
              </a:rPr>
              <a:t>-</a:t>
            </a:r>
            <a:r>
              <a:rPr lang="ru-RU" sz="1600" b="1" dirty="0" err="1" smtClean="0">
                <a:latin typeface="Arial" panose="020B0604020202020204" pitchFamily="34" charset="0"/>
                <a:cs typeface="Arial" panose="020B0604020202020204" pitchFamily="34" charset="0"/>
              </a:rPr>
              <a:t>moshennikov-na-vokzalah</a:t>
            </a:r>
            <a:endParaRPr lang="ru-RU" sz="1600" b="1" dirty="0">
              <a:latin typeface="Arial" panose="020B0604020202020204" pitchFamily="34" charset="0"/>
              <a:cs typeface="Arial" panose="020B0604020202020204" pitchFamily="34" charset="0"/>
            </a:endParaRPr>
          </a:p>
          <a:p>
            <a:pPr algn="ctr"/>
            <a:endParaRPr lang="ru-RU" sz="1600" b="1" dirty="0" smtClean="0">
              <a:latin typeface="Arial" panose="020B0604020202020204" pitchFamily="34" charset="0"/>
              <a:cs typeface="Arial" panose="020B0604020202020204" pitchFamily="34" charset="0"/>
            </a:endParaRPr>
          </a:p>
        </p:txBody>
      </p:sp>
      <p:sp>
        <p:nvSpPr>
          <p:cNvPr id="14" name="Заголовок 1"/>
          <p:cNvSpPr txBox="1">
            <a:spLocks/>
          </p:cNvSpPr>
          <p:nvPr/>
        </p:nvSpPr>
        <p:spPr>
          <a:xfrm>
            <a:off x="0" y="-27384"/>
            <a:ext cx="9143999" cy="64807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1600" b="1" dirty="0" smtClean="0">
                <a:solidFill>
                  <a:schemeClr val="bg1"/>
                </a:solidFill>
                <a:latin typeface="Arial" pitchFamily="34" charset="0"/>
                <a:cs typeface="Arial" pitchFamily="34" charset="0"/>
              </a:rPr>
              <a:t>ОБЗОР МАТЕРИАЛОВ ИЗ СМИ, МЕССЕНДЖЕРОВ</a:t>
            </a:r>
            <a:br>
              <a:rPr lang="ru-RU" sz="1600" b="1" dirty="0" smtClean="0">
                <a:solidFill>
                  <a:schemeClr val="bg1"/>
                </a:solidFill>
                <a:latin typeface="Arial" pitchFamily="34" charset="0"/>
                <a:cs typeface="Arial" pitchFamily="34" charset="0"/>
              </a:rPr>
            </a:br>
            <a:r>
              <a:rPr lang="ru-RU" sz="1600" b="1" dirty="0" smtClean="0">
                <a:solidFill>
                  <a:schemeClr val="bg1"/>
                </a:solidFill>
                <a:latin typeface="Arial" pitchFamily="34" charset="0"/>
                <a:cs typeface="Arial" pitchFamily="34" charset="0"/>
              </a:rPr>
              <a:t>                                                                                                                                     на </a:t>
            </a:r>
            <a:r>
              <a:rPr lang="ru-RU" sz="1600" b="1" dirty="0" smtClean="0">
                <a:solidFill>
                  <a:schemeClr val="bg1"/>
                </a:solidFill>
                <a:latin typeface="Arial" pitchFamily="34" charset="0"/>
                <a:cs typeface="Arial" pitchFamily="34" charset="0"/>
              </a:rPr>
              <a:t>19</a:t>
            </a:r>
            <a:r>
              <a:rPr lang="ru-RU" sz="1600" b="1" dirty="0" smtClean="0">
                <a:solidFill>
                  <a:schemeClr val="bg1"/>
                </a:solidFill>
                <a:latin typeface="Arial" pitchFamily="34" charset="0"/>
                <a:cs typeface="Arial" pitchFamily="34" charset="0"/>
              </a:rPr>
              <a:t>.06.2026</a:t>
            </a:r>
            <a:endParaRPr lang="ru-RU" sz="1600" b="1" dirty="0">
              <a:solidFill>
                <a:schemeClr val="bg1"/>
              </a:solidFill>
              <a:latin typeface="Arial" pitchFamily="34" charset="0"/>
              <a:cs typeface="Arial" pitchFamily="34" charset="0"/>
            </a:endParaRPr>
          </a:p>
        </p:txBody>
      </p:sp>
      <p:sp>
        <p:nvSpPr>
          <p:cNvPr id="9" name="AutoShape 2" descr="C:\Users\PC124\Downloads\i (5).webp"/>
          <p:cNvSpPr>
            <a:spLocks noChangeAspect="1" noChangeArrowheads="1"/>
          </p:cNvSpPr>
          <p:nvPr/>
        </p:nvSpPr>
        <p:spPr bwMode="auto">
          <a:xfrm>
            <a:off x="612775" y="3127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pic>
        <p:nvPicPr>
          <p:cNvPr id="3076" name="Picture 4" descr="Picture background"/>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31066" y="1068086"/>
            <a:ext cx="1303313" cy="125671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4665106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Picture background"/>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67544" y="1035802"/>
            <a:ext cx="1592643" cy="1171891"/>
          </a:xfrm>
          <a:prstGeom prst="rect">
            <a:avLst/>
          </a:prstGeom>
          <a:noFill/>
          <a:extLst>
            <a:ext uri="{909E8E84-426E-40DD-AFC4-6F175D3DCCD1}">
              <a14:hiddenFill xmlns:a14="http://schemas.microsoft.com/office/drawing/2010/main">
                <a:solidFill>
                  <a:srgbClr val="FFFFFF"/>
                </a:solidFill>
              </a14:hiddenFill>
            </a:ext>
          </a:extLst>
        </p:spPr>
      </p:pic>
      <p:sp>
        <p:nvSpPr>
          <p:cNvPr id="4" name="Прямоугольник 3"/>
          <p:cNvSpPr/>
          <p:nvPr/>
        </p:nvSpPr>
        <p:spPr>
          <a:xfrm>
            <a:off x="0" y="0"/>
            <a:ext cx="9144000" cy="662446"/>
          </a:xfrm>
          <a:prstGeom prst="rect">
            <a:avLst/>
          </a:prstGeom>
          <a:solidFill>
            <a:srgbClr val="2444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AutoShape 2" descr="https://dom.tyumen-city.ru/files/informer/img/2017/03/5c1d242910429.jpg"/>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 name="Заголовок 1"/>
          <p:cNvSpPr>
            <a:spLocks noGrp="1"/>
          </p:cNvSpPr>
          <p:nvPr>
            <p:ph type="ctrTitle"/>
          </p:nvPr>
        </p:nvSpPr>
        <p:spPr>
          <a:xfrm>
            <a:off x="0" y="-27384"/>
            <a:ext cx="9143999" cy="648072"/>
          </a:xfrm>
        </p:spPr>
        <p:txBody>
          <a:bodyPr>
            <a:noAutofit/>
          </a:bodyPr>
          <a:lstStyle/>
          <a:p>
            <a:r>
              <a:rPr lang="ru-RU" sz="1600" b="1" dirty="0" smtClean="0">
                <a:solidFill>
                  <a:schemeClr val="bg1"/>
                </a:solidFill>
                <a:latin typeface="Arial" pitchFamily="34" charset="0"/>
                <a:cs typeface="Arial" pitchFamily="34" charset="0"/>
              </a:rPr>
              <a:t>ОБЗОР </a:t>
            </a:r>
            <a:r>
              <a:rPr lang="ru-RU" sz="1600" b="1" dirty="0">
                <a:solidFill>
                  <a:schemeClr val="bg1"/>
                </a:solidFill>
                <a:latin typeface="Arial" pitchFamily="34" charset="0"/>
                <a:cs typeface="Arial" pitchFamily="34" charset="0"/>
              </a:rPr>
              <a:t>МАТЕРИАЛОВ ИЗ СМИ, </a:t>
            </a:r>
            <a:r>
              <a:rPr lang="ru-RU" sz="1600" b="1" dirty="0" smtClean="0">
                <a:solidFill>
                  <a:schemeClr val="bg1"/>
                </a:solidFill>
                <a:latin typeface="Arial" pitchFamily="34" charset="0"/>
                <a:cs typeface="Arial" pitchFamily="34" charset="0"/>
              </a:rPr>
              <a:t>МЕССЕНДЖЕРОВ</a:t>
            </a:r>
            <a:br>
              <a:rPr lang="ru-RU" sz="1600" b="1" dirty="0" smtClean="0">
                <a:solidFill>
                  <a:schemeClr val="bg1"/>
                </a:solidFill>
                <a:latin typeface="Arial" pitchFamily="34" charset="0"/>
                <a:cs typeface="Arial" pitchFamily="34" charset="0"/>
              </a:rPr>
            </a:br>
            <a:r>
              <a:rPr lang="ru-RU" sz="1600" b="1" dirty="0" smtClean="0">
                <a:solidFill>
                  <a:schemeClr val="bg1"/>
                </a:solidFill>
                <a:latin typeface="Arial" pitchFamily="34" charset="0"/>
                <a:cs typeface="Arial" pitchFamily="34" charset="0"/>
              </a:rPr>
              <a:t>                                                                                                                                     на </a:t>
            </a:r>
            <a:r>
              <a:rPr lang="ru-RU" sz="1600" b="1" dirty="0" smtClean="0">
                <a:solidFill>
                  <a:schemeClr val="bg1"/>
                </a:solidFill>
                <a:latin typeface="Arial" pitchFamily="34" charset="0"/>
                <a:cs typeface="Arial" pitchFamily="34" charset="0"/>
              </a:rPr>
              <a:t>19</a:t>
            </a:r>
            <a:r>
              <a:rPr lang="ru-RU" sz="1600" b="1" dirty="0" smtClean="0">
                <a:solidFill>
                  <a:schemeClr val="bg1"/>
                </a:solidFill>
                <a:latin typeface="Arial" pitchFamily="34" charset="0"/>
                <a:cs typeface="Arial" pitchFamily="34" charset="0"/>
              </a:rPr>
              <a:t>.06.2026</a:t>
            </a:r>
            <a:endParaRPr lang="ru-RU" sz="1600" b="1" dirty="0">
              <a:solidFill>
                <a:schemeClr val="bg1"/>
              </a:solidFill>
              <a:latin typeface="Arial" pitchFamily="34" charset="0"/>
              <a:cs typeface="Arial" pitchFamily="34" charset="0"/>
            </a:endParaRPr>
          </a:p>
        </p:txBody>
      </p:sp>
      <p:pic>
        <p:nvPicPr>
          <p:cNvPr id="28" name="Рисунок 2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6641707"/>
            <a:ext cx="9144000" cy="243677"/>
          </a:xfrm>
          <a:prstGeom prst="rect">
            <a:avLst/>
          </a:prstGeom>
        </p:spPr>
      </p:pic>
      <p:sp>
        <p:nvSpPr>
          <p:cNvPr id="3" name="AutoShape 8" descr="C:\Users\PC124\Downloads\diploma.webp"/>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7" name="AutoShape 20" descr="Picture background"/>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2" name="TextBox 21"/>
          <p:cNvSpPr txBox="1"/>
          <p:nvPr/>
        </p:nvSpPr>
        <p:spPr>
          <a:xfrm>
            <a:off x="8823768" y="6505599"/>
            <a:ext cx="356744" cy="307777"/>
          </a:xfrm>
          <a:prstGeom prst="rect">
            <a:avLst/>
          </a:prstGeom>
          <a:noFill/>
        </p:spPr>
        <p:txBody>
          <a:bodyPr wrap="square" rtlCol="0">
            <a:spAutoFit/>
          </a:bodyPr>
          <a:lstStyle/>
          <a:p>
            <a:r>
              <a:rPr lang="ru-RU" sz="1400" b="1" dirty="0">
                <a:latin typeface="Arial" pitchFamily="34" charset="0"/>
                <a:cs typeface="Arial" pitchFamily="34" charset="0"/>
              </a:rPr>
              <a:t>9</a:t>
            </a:r>
          </a:p>
        </p:txBody>
      </p:sp>
      <p:sp>
        <p:nvSpPr>
          <p:cNvPr id="12" name="Rectangle 10"/>
          <p:cNvSpPr>
            <a:spLocks noChangeArrowheads="1"/>
          </p:cNvSpPr>
          <p:nvPr/>
        </p:nvSpPr>
        <p:spPr bwMode="auto">
          <a:xfrm>
            <a:off x="577692" y="2276873"/>
            <a:ext cx="7991673" cy="4323076"/>
          </a:xfrm>
          <a:prstGeom prst="rect">
            <a:avLst/>
          </a:prstGeom>
          <a:gradFill rotWithShape="1">
            <a:gsLst>
              <a:gs pos="0">
                <a:schemeClr val="bg1"/>
              </a:gs>
              <a:gs pos="100000">
                <a:srgbClr val="99CCFF"/>
              </a:gs>
            </a:gsLst>
            <a:path path="rect">
              <a:fillToRect l="50000" t="50000" r="50000" b="50000"/>
            </a:path>
          </a:gradFill>
          <a:ln w="9525">
            <a:solidFill>
              <a:schemeClr val="tx1"/>
            </a:solidFill>
            <a:miter lim="800000"/>
            <a:headEnd/>
            <a:tailEnd/>
          </a:ln>
        </p:spPr>
        <p:txBody>
          <a:bodyPr lIns="18000" rIns="18000" anchor="ctr"/>
          <a:lstStyle/>
          <a:p>
            <a:pPr indent="355600" algn="just"/>
            <a:r>
              <a:rPr lang="ru-RU" sz="1500" b="1" dirty="0">
                <a:latin typeface="Arial" panose="020B0604020202020204" pitchFamily="34" charset="0"/>
                <a:cs typeface="Arial" panose="020B0604020202020204" pitchFamily="34" charset="0"/>
              </a:rPr>
              <a:t>ФСБ раскрыла мошенническую схему приобретения акций компаний РФ на </a:t>
            </a:r>
            <a:r>
              <a:rPr lang="ru-RU" sz="1500" b="1" dirty="0" smtClean="0">
                <a:latin typeface="Arial" panose="020B0604020202020204" pitchFamily="34" charset="0"/>
                <a:cs typeface="Arial" panose="020B0604020202020204" pitchFamily="34" charset="0"/>
              </a:rPr>
              <a:t>               7 </a:t>
            </a:r>
            <a:r>
              <a:rPr lang="ru-RU" sz="1500" b="1" dirty="0">
                <a:latin typeface="Arial" panose="020B0604020202020204" pitchFamily="34" charset="0"/>
                <a:cs typeface="Arial" panose="020B0604020202020204" pitchFamily="34" charset="0"/>
              </a:rPr>
              <a:t>миллиардов</a:t>
            </a:r>
          </a:p>
          <a:p>
            <a:pPr indent="355600" algn="just"/>
            <a:r>
              <a:rPr lang="ru-RU" sz="1300" dirty="0">
                <a:latin typeface="Arial" panose="020B0604020202020204" pitchFamily="34" charset="0"/>
                <a:cs typeface="Arial" panose="020B0604020202020204" pitchFamily="34" charset="0"/>
              </a:rPr>
              <a:t>Сотрудники Федеральной службы безопасности (ФСБ) вскрыли мошенническую схему приобретения акций российских компаний на семь миллиардов рублей. Об этом в понедельник, 15 июня, сообщили в Центре общественных связей ведомства.</a:t>
            </a:r>
          </a:p>
          <a:p>
            <a:pPr indent="355600" algn="just"/>
            <a:r>
              <a:rPr lang="ru-RU" sz="1300" dirty="0">
                <a:latin typeface="Arial" panose="020B0604020202020204" pitchFamily="34" charset="0"/>
                <a:cs typeface="Arial" panose="020B0604020202020204" pitchFamily="34" charset="0"/>
              </a:rPr>
              <a:t>— ФСБ пресечена противоправная деятельность руководителей кипрской брокерской компании </a:t>
            </a:r>
            <a:r>
              <a:rPr lang="ru-RU" sz="1300" dirty="0" err="1">
                <a:latin typeface="Arial" panose="020B0604020202020204" pitchFamily="34" charset="0"/>
                <a:cs typeface="Arial" panose="020B0604020202020204" pitchFamily="34" charset="0"/>
              </a:rPr>
              <a:t>Mind</a:t>
            </a:r>
            <a:r>
              <a:rPr lang="ru-RU" sz="1300" dirty="0">
                <a:latin typeface="Arial" panose="020B0604020202020204" pitchFamily="34" charset="0"/>
                <a:cs typeface="Arial" panose="020B0604020202020204" pitchFamily="34" charset="0"/>
              </a:rPr>
              <a:t> </a:t>
            </a:r>
            <a:r>
              <a:rPr lang="ru-RU" sz="1300" dirty="0" err="1">
                <a:latin typeface="Arial" panose="020B0604020202020204" pitchFamily="34" charset="0"/>
                <a:cs typeface="Arial" panose="020B0604020202020204" pitchFamily="34" charset="0"/>
              </a:rPr>
              <a:t>Money</a:t>
            </a:r>
            <a:r>
              <a:rPr lang="ru-RU" sz="1300" dirty="0">
                <a:latin typeface="Arial" panose="020B0604020202020204" pitchFamily="34" charset="0"/>
                <a:cs typeface="Arial" panose="020B0604020202020204" pitchFamily="34" charset="0"/>
              </a:rPr>
              <a:t> </a:t>
            </a:r>
            <a:r>
              <a:rPr lang="ru-RU" sz="1300" dirty="0" err="1">
                <a:latin typeface="Arial" panose="020B0604020202020204" pitchFamily="34" charset="0"/>
                <a:cs typeface="Arial" panose="020B0604020202020204" pitchFamily="34" charset="0"/>
              </a:rPr>
              <a:t>Limited</a:t>
            </a:r>
            <a:r>
              <a:rPr lang="ru-RU" sz="1300" dirty="0">
                <a:latin typeface="Arial" panose="020B0604020202020204" pitchFamily="34" charset="0"/>
                <a:cs typeface="Arial" panose="020B0604020202020204" pitchFamily="34" charset="0"/>
              </a:rPr>
              <a:t> и их сообщников, причастных к мошенничеству с акциями российских компаний, — уточнили в пресс-службе.</a:t>
            </a:r>
          </a:p>
          <a:p>
            <a:pPr indent="355600" algn="just"/>
            <a:r>
              <a:rPr lang="ru-RU" sz="1300" dirty="0">
                <a:latin typeface="Arial" panose="020B0604020202020204" pitchFamily="34" charset="0"/>
                <a:cs typeface="Arial" panose="020B0604020202020204" pitchFamily="34" charset="0"/>
              </a:rPr>
              <a:t>Злоумышленники в обход </a:t>
            </a:r>
            <a:r>
              <a:rPr lang="ru-RU" sz="1300" dirty="0" err="1">
                <a:latin typeface="Arial" panose="020B0604020202020204" pitchFamily="34" charset="0"/>
                <a:cs typeface="Arial" panose="020B0604020202020204" pitchFamily="34" charset="0"/>
              </a:rPr>
              <a:t>антисанкционного</a:t>
            </a:r>
            <a:r>
              <a:rPr lang="ru-RU" sz="1300" dirty="0">
                <a:latin typeface="Arial" panose="020B0604020202020204" pitchFamily="34" charset="0"/>
                <a:cs typeface="Arial" panose="020B0604020202020204" pitchFamily="34" charset="0"/>
              </a:rPr>
              <a:t> законодательства получили права на акции публичных организаций в России, которые обращались до установления запрета на зарубежных фондовых рынках.</a:t>
            </a:r>
          </a:p>
          <a:p>
            <a:pPr indent="355600" algn="just"/>
            <a:r>
              <a:rPr lang="ru-RU" sz="1300" dirty="0">
                <a:latin typeface="Arial" panose="020B0604020202020204" pitchFamily="34" charset="0"/>
                <a:cs typeface="Arial" panose="020B0604020202020204" pitchFamily="34" charset="0"/>
              </a:rPr>
              <a:t>— Реализуя схему, подозреваемые вступили в сговор с руководством ООО «Инвестиционная палата» и, используя поддельные документы, осуществили обмен «замороженных» американских депозитарных расписок на акции российских компаний, — цитирует заявление ТАСС.</a:t>
            </a:r>
          </a:p>
          <a:p>
            <a:pPr indent="355600" algn="just"/>
            <a:r>
              <a:rPr lang="ru-RU" sz="1300" dirty="0">
                <a:latin typeface="Arial" panose="020B0604020202020204" pitchFamily="34" charset="0"/>
                <a:cs typeface="Arial" panose="020B0604020202020204" pitchFamily="34" charset="0"/>
              </a:rPr>
              <a:t>По факту произошедшего было возбуждено уголовное дело по части 4 статьи 159 УК РФ (мошенничество в особо крупном размере). По месту проживания и в офисах фигурантов дела в Москве и Санкт-Петербурге специалисты провели обыски.</a:t>
            </a:r>
          </a:p>
          <a:p>
            <a:pPr indent="355600" algn="just"/>
            <a:r>
              <a:rPr lang="ru-RU" sz="1300" dirty="0">
                <a:latin typeface="Arial" panose="020B0604020202020204" pitchFamily="34" charset="0"/>
                <a:cs typeface="Arial" panose="020B0604020202020204" pitchFamily="34" charset="0"/>
              </a:rPr>
              <a:t>10 июня президент России Владимир Путин также подписал закон об аресте имущества уехавших граждан, которые совершили правонарушение против интересов государства. Нововведение также расширяет список статей КоАП, по которым можно привлекать к ответственности россиян, находящихся за рубежом</a:t>
            </a:r>
            <a:r>
              <a:rPr lang="ru-RU" sz="1300" dirty="0" smtClean="0">
                <a:latin typeface="Arial" panose="020B0604020202020204" pitchFamily="34" charset="0"/>
                <a:cs typeface="Arial" panose="020B0604020202020204" pitchFamily="34" charset="0"/>
              </a:rPr>
              <a:t>.</a:t>
            </a:r>
            <a:endParaRPr lang="ru-RU" sz="1300" dirty="0">
              <a:latin typeface="Arial" panose="020B0604020202020204" pitchFamily="34" charset="0"/>
              <a:cs typeface="Arial" panose="020B0604020202020204" pitchFamily="34" charset="0"/>
            </a:endParaRPr>
          </a:p>
        </p:txBody>
      </p:sp>
      <p:sp>
        <p:nvSpPr>
          <p:cNvPr id="8" name="Прямоугольник 7"/>
          <p:cNvSpPr/>
          <p:nvPr/>
        </p:nvSpPr>
        <p:spPr>
          <a:xfrm>
            <a:off x="2286000" y="3105835"/>
            <a:ext cx="4572000" cy="646331"/>
          </a:xfrm>
          <a:prstGeom prst="rect">
            <a:avLst/>
          </a:prstGeom>
        </p:spPr>
        <p:txBody>
          <a:bodyPr>
            <a:spAutoFit/>
          </a:bodyPr>
          <a:lstStyle/>
          <a:p>
            <a:r>
              <a:rPr lang="ru-RU" dirty="0"/>
              <a:t/>
            </a:r>
            <a:br>
              <a:rPr lang="ru-RU" dirty="0"/>
            </a:br>
            <a:endParaRPr lang="ru-RU" dirty="0"/>
          </a:p>
        </p:txBody>
      </p:sp>
      <p:sp>
        <p:nvSpPr>
          <p:cNvPr id="13" name="AutoShape 8"/>
          <p:cNvSpPr>
            <a:spLocks noChangeArrowheads="1"/>
          </p:cNvSpPr>
          <p:nvPr/>
        </p:nvSpPr>
        <p:spPr bwMode="auto">
          <a:xfrm rot="5400000">
            <a:off x="3811962" y="-2011558"/>
            <a:ext cx="1376062" cy="6912769"/>
          </a:xfrm>
          <a:prstGeom prst="homePlate">
            <a:avLst>
              <a:gd name="adj" fmla="val 100000"/>
            </a:avLst>
          </a:prstGeom>
          <a:gradFill rotWithShape="1">
            <a:gsLst>
              <a:gs pos="0">
                <a:schemeClr val="bg1"/>
              </a:gs>
              <a:gs pos="100000">
                <a:srgbClr val="99CCFF"/>
              </a:gs>
            </a:gsLst>
            <a:path path="rect">
              <a:fillToRect l="50000" t="50000" r="50000" b="50000"/>
            </a:path>
          </a:gradFill>
          <a:ln w="9525">
            <a:solidFill>
              <a:schemeClr val="tx1"/>
            </a:solidFill>
            <a:miter lim="800000"/>
            <a:headEnd/>
            <a:tailEnd/>
          </a:ln>
        </p:spPr>
        <p:txBody>
          <a:bodyPr vert="vert270" lIns="18000" rIns="18000" anchor="t" anchorCtr="0"/>
          <a:lstStyle/>
          <a:p>
            <a:pPr algn="ctr"/>
            <a:r>
              <a:rPr lang="ru-RU" sz="1600" b="1" dirty="0">
                <a:latin typeface="Arial" panose="020B0604020202020204" pitchFamily="34" charset="0"/>
                <a:cs typeface="Arial" panose="020B0604020202020204" pitchFamily="34" charset="0"/>
              </a:rPr>
              <a:t>https://</a:t>
            </a:r>
            <a:r>
              <a:rPr lang="ru-RU" sz="1600" b="1" dirty="0" smtClean="0">
                <a:latin typeface="Arial" panose="020B0604020202020204" pitchFamily="34" charset="0"/>
                <a:cs typeface="Arial" panose="020B0604020202020204" pitchFamily="34" charset="0"/>
              </a:rPr>
              <a:t>vm.ru/news/1334745-fsb-raskryla-                                      </a:t>
            </a:r>
            <a:r>
              <a:rPr lang="ru-RU" sz="1600" b="1" dirty="0" err="1" smtClean="0">
                <a:latin typeface="Arial" panose="020B0604020202020204" pitchFamily="34" charset="0"/>
                <a:cs typeface="Arial" panose="020B0604020202020204" pitchFamily="34" charset="0"/>
              </a:rPr>
              <a:t>moshennicheskuyu-shemu-priobreteniya-akcij</a:t>
            </a:r>
            <a:r>
              <a:rPr lang="ru-RU" sz="1600" b="1" dirty="0" smtClean="0">
                <a:latin typeface="Arial" panose="020B0604020202020204" pitchFamily="34" charset="0"/>
                <a:cs typeface="Arial" panose="020B0604020202020204" pitchFamily="34" charset="0"/>
              </a:rPr>
              <a:t>-                                               kompanij-rf-na-7-milliardov</a:t>
            </a:r>
            <a:endParaRPr lang="ru-RU" sz="1600" b="1" dirty="0">
              <a:latin typeface="Arial" panose="020B0604020202020204" pitchFamily="34" charset="0"/>
              <a:cs typeface="Arial" panose="020B0604020202020204" pitchFamily="34" charset="0"/>
            </a:endParaRPr>
          </a:p>
        </p:txBody>
      </p:sp>
      <p:pic>
        <p:nvPicPr>
          <p:cNvPr id="4100" name="Picture 4" descr="Picture background"/>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516216" y="980728"/>
            <a:ext cx="2549383" cy="129614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76282113"/>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АГТ">
      <a:dk1>
        <a:srgbClr val="1B3D57"/>
      </a:dk1>
      <a:lt1>
        <a:sysClr val="window" lastClr="FFFFFF"/>
      </a:lt1>
      <a:dk2>
        <a:srgbClr val="244473"/>
      </a:dk2>
      <a:lt2>
        <a:srgbClr val="FFFFFF"/>
      </a:lt2>
      <a:accent1>
        <a:srgbClr val="4F81BD"/>
      </a:accent1>
      <a:accent2>
        <a:srgbClr val="A23059"/>
      </a:accent2>
      <a:accent3>
        <a:srgbClr val="466858"/>
      </a:accent3>
      <a:accent4>
        <a:srgbClr val="5E323E"/>
      </a:accent4>
      <a:accent5>
        <a:srgbClr val="C5E5E9"/>
      </a:accent5>
      <a:accent6>
        <a:srgbClr val="E0B633"/>
      </a:accent6>
      <a:hlink>
        <a:srgbClr val="EDA8C4"/>
      </a:hlink>
      <a:folHlink>
        <a:srgbClr val="7A7A6E"/>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33620</TotalTime>
  <Words>1028</Words>
  <Application>Microsoft Office PowerPoint</Application>
  <PresentationFormat>Экран (4:3)</PresentationFormat>
  <Paragraphs>104</Paragraphs>
  <Slides>12</Slides>
  <Notes>12</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12</vt:i4>
      </vt:variant>
    </vt:vector>
  </HeadingPairs>
  <TitlesOfParts>
    <vt:vector size="17" baseType="lpstr">
      <vt:lpstr>Arial</vt:lpstr>
      <vt:lpstr>Arial Cyr</vt:lpstr>
      <vt:lpstr>Calibri</vt:lpstr>
      <vt:lpstr>Times New Roman</vt:lpstr>
      <vt:lpstr>Тема Office</vt:lpstr>
      <vt:lpstr>Презентация PowerPoint</vt:lpstr>
      <vt:lpstr>Обзор материалов по противоправным деяниям,  совершаемым с использованием информационно-коммуникационных технологий</vt:lpstr>
      <vt:lpstr>Преступления в информационно-коммуникационной сфере</vt:lpstr>
      <vt:lpstr>Концепция государственной системы противодействия противоправным деяниям, совершаемым с использованием информационно-коммуникационных технологий</vt:lpstr>
      <vt:lpstr>ОБЗОР МАТЕРИАЛОВ ИЗ СМИ, МЕССЕНДЖЕРОВ                                                                                                                                      на 19.06.2026</vt:lpstr>
      <vt:lpstr>ОБЗОР МАТЕРИАЛОВ ИЗ СМИ, МЕССЕНДЖЕРОВ                                                                                                                                      на 19.06.2026</vt:lpstr>
      <vt:lpstr>ОБЗОР МАТЕРИАЛОВ ИЗ СМИ, МЕССЕНДЖЕРОВ                                                                                                                                      на 19.06.2026</vt:lpstr>
      <vt:lpstr>ОБЗОР МАТЕРИАЛОВ ИЗ СМИ, МЕССЕНДЖЕРОВ                                                                                                                                      на 12.03.2026</vt:lpstr>
      <vt:lpstr>ОБЗОР МАТЕРИАЛОВ ИЗ СМИ, МЕССЕНДЖЕРОВ                                                                                                                                      на 19.06.2026</vt:lpstr>
      <vt:lpstr>ОБЗОР МАТЕРИАЛОВ ИЗ СМИ, МЕССЕНДЖЕРОВ                                                                                                                                      на 19.06.2026</vt:lpstr>
      <vt:lpstr>Обзор материалов по противоправным деяниям,  совершаемым с использованием информационно-коммуникационных технологий</vt:lpstr>
      <vt:lpstr>Обзор материалов по противоправным деяниям,  совершаемым с использованием информационно-коммуникационных технологий</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Крылова Евгения Игоревна</dc:creator>
  <cp:lastModifiedBy>PC124</cp:lastModifiedBy>
  <cp:revision>587</cp:revision>
  <cp:lastPrinted>2024-10-22T08:53:48Z</cp:lastPrinted>
  <dcterms:created xsi:type="dcterms:W3CDTF">2023-11-17T09:42:06Z</dcterms:created>
  <dcterms:modified xsi:type="dcterms:W3CDTF">2026-07-08T09:58:59Z</dcterms:modified>
</cp:coreProperties>
</file>